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334"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335"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946" y="33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8318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83f6bbba7ab66dfaa3e#tid=68f72e1a7025800008f0874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96112"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71.png"/><Relationship Id="rId4"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73.png"/></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75.png"/></Relationships>
</file>

<file path=ppt/slides/_rels/slide3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3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81.png"/></Relationships>
</file>

<file path=ppt/slides/_rels/slide3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5.xml"/><Relationship Id="rId1" Type="http://schemas.openxmlformats.org/officeDocument/2006/relationships/slideLayout" Target="../slideLayouts/slideLayout6.xml"/><Relationship Id="rId5" Type="http://schemas.openxmlformats.org/officeDocument/2006/relationships/image" Target="../media/image85.png"/><Relationship Id="rId4" Type="http://schemas.openxmlformats.org/officeDocument/2006/relationships/image" Target="../media/image84.png"/></Relationships>
</file>

<file path=ppt/slides/_rels/slide3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89.png"/><Relationship Id="rId4" Type="http://schemas.openxmlformats.org/officeDocument/2006/relationships/image" Target="../media/image88.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97.png"/></Relationships>
</file>

<file path=ppt/slides/_rels/slide4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41.xml"/><Relationship Id="rId1" Type="http://schemas.openxmlformats.org/officeDocument/2006/relationships/slideLayout" Target="../slideLayouts/slideLayout6.xml"/><Relationship Id="rId4" Type="http://schemas.openxmlformats.org/officeDocument/2006/relationships/image" Target="../media/image99.png"/></Relationships>
</file>

<file path=ppt/slides/_rels/slide4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101.png"/></Relationships>
</file>

<file path=ppt/slides/_rels/slide4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image" Target="../media/image103.png"/></Relationships>
</file>

<file path=ppt/slides/_rels/slide4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105.png"/></Relationships>
</file>

<file path=ppt/slides/_rels/slide4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7.xml"/><Relationship Id="rId1" Type="http://schemas.openxmlformats.org/officeDocument/2006/relationships/slideLayout" Target="../slideLayouts/slideLayout6.xml"/><Relationship Id="rId5" Type="http://schemas.openxmlformats.org/officeDocument/2006/relationships/image" Target="../media/image110.png"/><Relationship Id="rId4" Type="http://schemas.openxmlformats.org/officeDocument/2006/relationships/image" Target="../media/image109.png"/></Relationships>
</file>

<file path=ppt/slides/_rels/slide5.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35.xml"/><Relationship Id="rId18" Type="http://schemas.openxmlformats.org/officeDocument/2006/relationships/slide" Target="slide63.xml"/><Relationship Id="rId3" Type="http://schemas.openxmlformats.org/officeDocument/2006/relationships/slide" Target="slide6.xml"/><Relationship Id="rId21" Type="http://schemas.openxmlformats.org/officeDocument/2006/relationships/slide" Target="slide68.xml"/><Relationship Id="rId7" Type="http://schemas.openxmlformats.org/officeDocument/2006/relationships/slide" Target="slide12.xml"/><Relationship Id="rId12" Type="http://schemas.openxmlformats.org/officeDocument/2006/relationships/slide" Target="slide29.xml"/><Relationship Id="rId17" Type="http://schemas.openxmlformats.org/officeDocument/2006/relationships/slide" Target="slide57.xml"/><Relationship Id="rId2" Type="http://schemas.openxmlformats.org/officeDocument/2006/relationships/notesSlide" Target="../notesSlides/notesSlide5.xml"/><Relationship Id="rId16" Type="http://schemas.openxmlformats.org/officeDocument/2006/relationships/slide" Target="slide53.xml"/><Relationship Id="rId20"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slide" Target="slide9.xml"/><Relationship Id="rId11" Type="http://schemas.openxmlformats.org/officeDocument/2006/relationships/slide" Target="slide23.xml"/><Relationship Id="rId5" Type="http://schemas.openxmlformats.org/officeDocument/2006/relationships/slide" Target="slide8.xml"/><Relationship Id="rId15" Type="http://schemas.openxmlformats.org/officeDocument/2006/relationships/slide" Target="slide46.xml"/><Relationship Id="rId10" Type="http://schemas.openxmlformats.org/officeDocument/2006/relationships/slide" Target="slide19.xml"/><Relationship Id="rId19" Type="http://schemas.openxmlformats.org/officeDocument/2006/relationships/image" Target="../media/image7.png"/><Relationship Id="rId4" Type="http://schemas.openxmlformats.org/officeDocument/2006/relationships/slide" Target="slide7.xml"/><Relationship Id="rId9" Type="http://schemas.openxmlformats.org/officeDocument/2006/relationships/slide" Target="slide17.xml"/><Relationship Id="rId14" Type="http://schemas.openxmlformats.org/officeDocument/2006/relationships/slide" Target="slide43.xml"/></Relationships>
</file>

<file path=ppt/slides/_rels/slide5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8.xml"/><Relationship Id="rId1" Type="http://schemas.openxmlformats.org/officeDocument/2006/relationships/slideLayout" Target="../slideLayouts/slideLayout6.xml"/><Relationship Id="rId5" Type="http://schemas.openxmlformats.org/officeDocument/2006/relationships/image" Target="../media/image113.png"/><Relationship Id="rId4" Type="http://schemas.openxmlformats.org/officeDocument/2006/relationships/image" Target="../media/image112.png"/></Relationships>
</file>

<file path=ppt/slides/_rels/slide5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115.png"/></Relationships>
</file>

<file path=ppt/slides/_rels/slide5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50.xml"/><Relationship Id="rId1" Type="http://schemas.openxmlformats.org/officeDocument/2006/relationships/slideLayout" Target="../slideLayouts/slideLayout6.xml"/><Relationship Id="rId4" Type="http://schemas.openxmlformats.org/officeDocument/2006/relationships/image" Target="../media/image117.png"/></Relationships>
</file>

<file path=ppt/slides/_rels/slide53.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51.xml"/><Relationship Id="rId1" Type="http://schemas.openxmlformats.org/officeDocument/2006/relationships/slideLayout" Target="../slideLayouts/slideLayout6.xml"/><Relationship Id="rId5" Type="http://schemas.openxmlformats.org/officeDocument/2006/relationships/image" Target="../media/image120.png"/><Relationship Id="rId4" Type="http://schemas.openxmlformats.org/officeDocument/2006/relationships/image" Target="../media/image119.png"/></Relationships>
</file>

<file path=ppt/slides/_rels/slide54.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53.xml"/><Relationship Id="rId1" Type="http://schemas.openxmlformats.org/officeDocument/2006/relationships/slideLayout" Target="../slideLayouts/slideLayout6.xml"/><Relationship Id="rId5" Type="http://schemas.openxmlformats.org/officeDocument/2006/relationships/image" Target="../media/image124.png"/><Relationship Id="rId4" Type="http://schemas.openxmlformats.org/officeDocument/2006/relationships/image" Target="../media/image123.png"/></Relationships>
</file>

<file path=ppt/slides/_rels/slide56.xml.rels><?xml version="1.0" encoding="UTF-8" standalone="yes"?>
<Relationships xmlns="http://schemas.openxmlformats.org/package/2006/relationships"><Relationship Id="rId3" Type="http://schemas.openxmlformats.org/officeDocument/2006/relationships/image" Target="../media/image125.png"/><Relationship Id="rId7" Type="http://schemas.openxmlformats.org/officeDocument/2006/relationships/image" Target="../media/image129.png"/><Relationship Id="rId2" Type="http://schemas.openxmlformats.org/officeDocument/2006/relationships/notesSlide" Target="../notesSlides/notesSlide54.xml"/><Relationship Id="rId1" Type="http://schemas.openxmlformats.org/officeDocument/2006/relationships/slideLayout" Target="../slideLayouts/slideLayout6.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57.xml"/><Relationship Id="rId1" Type="http://schemas.openxmlformats.org/officeDocument/2006/relationships/slideLayout" Target="../slideLayouts/slideLayout6.xml"/><Relationship Id="rId5" Type="http://schemas.openxmlformats.org/officeDocument/2006/relationships/image" Target="../media/image133.png"/><Relationship Id="rId4" Type="http://schemas.openxmlformats.org/officeDocument/2006/relationships/image" Target="../media/image132.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58.xml"/><Relationship Id="rId1" Type="http://schemas.openxmlformats.org/officeDocument/2006/relationships/slideLayout" Target="../slideLayouts/slideLayout6.xml"/><Relationship Id="rId5" Type="http://schemas.openxmlformats.org/officeDocument/2006/relationships/image" Target="../media/image136.png"/><Relationship Id="rId4" Type="http://schemas.openxmlformats.org/officeDocument/2006/relationships/image" Target="../media/image135.png"/></Relationships>
</file>

<file path=ppt/slides/_rels/slide61.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9.xml"/><Relationship Id="rId1" Type="http://schemas.openxmlformats.org/officeDocument/2006/relationships/slideLayout" Target="../slideLayouts/slideLayout6.xml"/><Relationship Id="rId4" Type="http://schemas.openxmlformats.org/officeDocument/2006/relationships/image" Target="../media/image138.png"/></Relationships>
</file>

<file path=ppt/slides/_rels/slide62.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61.xml"/><Relationship Id="rId1" Type="http://schemas.openxmlformats.org/officeDocument/2006/relationships/slideLayout" Target="../slideLayouts/slideLayout6.xml"/><Relationship Id="rId5" Type="http://schemas.openxmlformats.org/officeDocument/2006/relationships/image" Target="../media/image142.png"/><Relationship Id="rId4" Type="http://schemas.openxmlformats.org/officeDocument/2006/relationships/image" Target="../media/image141.png"/></Relationships>
</file>

<file path=ppt/slides/_rels/slide64.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144.png"/></Relationships>
</file>

<file path=ppt/slides/_rels/slide65.xml.rels><?xml version="1.0" encoding="UTF-8" standalone="yes"?>
<Relationships xmlns="http://schemas.openxmlformats.org/package/2006/relationships"><Relationship Id="rId3" Type="http://schemas.openxmlformats.org/officeDocument/2006/relationships/image" Target="../media/image145.png"/><Relationship Id="rId7" Type="http://schemas.openxmlformats.org/officeDocument/2006/relationships/image" Target="../media/image149.png"/><Relationship Id="rId2" Type="http://schemas.openxmlformats.org/officeDocument/2006/relationships/notesSlide" Target="../notesSlides/notesSlide63.xml"/><Relationship Id="rId1" Type="http://schemas.openxmlformats.org/officeDocument/2006/relationships/slideLayout" Target="../slideLayouts/slideLayout6.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46.png"/></Relationships>
</file>

<file path=ppt/slides/_rels/slide6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64.xml"/><Relationship Id="rId1" Type="http://schemas.openxmlformats.org/officeDocument/2006/relationships/slideLayout" Target="../slideLayouts/slideLayout6.xml"/><Relationship Id="rId5" Type="http://schemas.openxmlformats.org/officeDocument/2006/relationships/image" Target="../media/image152.png"/><Relationship Id="rId4" Type="http://schemas.openxmlformats.org/officeDocument/2006/relationships/image" Target="../media/image151.png"/></Relationships>
</file>

<file path=ppt/slides/_rels/slide67.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65.xml"/><Relationship Id="rId1" Type="http://schemas.openxmlformats.org/officeDocument/2006/relationships/slideLayout" Target="../slideLayouts/slideLayout6.xml"/><Relationship Id="rId4" Type="http://schemas.openxmlformats.org/officeDocument/2006/relationships/image" Target="../media/image154.png"/></Relationships>
</file>

<file path=ppt/slides/_rels/slide68.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66.xml"/><Relationship Id="rId1" Type="http://schemas.openxmlformats.org/officeDocument/2006/relationships/slideLayout" Target="../slideLayouts/slideLayout6.xml"/><Relationship Id="rId6" Type="http://schemas.openxmlformats.org/officeDocument/2006/relationships/image" Target="../media/image158.png"/><Relationship Id="rId5" Type="http://schemas.openxmlformats.org/officeDocument/2006/relationships/image" Target="../media/image157.png"/><Relationship Id="rId4" Type="http://schemas.openxmlformats.org/officeDocument/2006/relationships/image" Target="../media/image156.png"/></Relationships>
</file>

<file path=ppt/slides/_rels/slide69.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67.xml"/><Relationship Id="rId1" Type="http://schemas.openxmlformats.org/officeDocument/2006/relationships/slideLayout" Target="../slideLayouts/slideLayout6.xml"/><Relationship Id="rId5" Type="http://schemas.openxmlformats.org/officeDocument/2006/relationships/image" Target="../media/image161.png"/><Relationship Id="rId4" Type="http://schemas.openxmlformats.org/officeDocument/2006/relationships/image" Target="../media/image16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70.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68.xml"/><Relationship Id="rId1" Type="http://schemas.openxmlformats.org/officeDocument/2006/relationships/slideLayout" Target="../slideLayouts/slideLayout6.xml"/><Relationship Id="rId5" Type="http://schemas.openxmlformats.org/officeDocument/2006/relationships/image" Target="../media/image164.png"/><Relationship Id="rId4" Type="http://schemas.openxmlformats.org/officeDocument/2006/relationships/image" Target="../media/image163.png"/></Relationships>
</file>

<file path=ppt/slides/_rels/slide71.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69.xml"/><Relationship Id="rId1" Type="http://schemas.openxmlformats.org/officeDocument/2006/relationships/slideLayout" Target="../slideLayouts/slideLayout6.xml"/><Relationship Id="rId4" Type="http://schemas.openxmlformats.org/officeDocument/2006/relationships/image" Target="../media/image166.png"/></Relationships>
</file>

<file path=ppt/slides/_rels/slide72.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70.xml"/><Relationship Id="rId1" Type="http://schemas.openxmlformats.org/officeDocument/2006/relationships/slideLayout" Target="../slideLayouts/slideLayout6.xml"/><Relationship Id="rId5" Type="http://schemas.openxmlformats.org/officeDocument/2006/relationships/image" Target="../media/image169.png"/><Relationship Id="rId4" Type="http://schemas.openxmlformats.org/officeDocument/2006/relationships/image" Target="../media/image168.png"/></Relationships>
</file>

<file path=ppt/slides/_rels/slide73.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71.xml"/><Relationship Id="rId1" Type="http://schemas.openxmlformats.org/officeDocument/2006/relationships/slideLayout" Target="../slideLayouts/slideLayout6.xml"/><Relationship Id="rId4" Type="http://schemas.openxmlformats.org/officeDocument/2006/relationships/image" Target="../media/image171.png"/></Relationships>
</file>

<file path=ppt/slides/_rels/slide74.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72.xml"/><Relationship Id="rId1" Type="http://schemas.openxmlformats.org/officeDocument/2006/relationships/slideLayout" Target="../slideLayouts/slideLayout6.xml"/><Relationship Id="rId5" Type="http://schemas.openxmlformats.org/officeDocument/2006/relationships/image" Target="../media/image174.png"/><Relationship Id="rId4" Type="http://schemas.openxmlformats.org/officeDocument/2006/relationships/image" Target="../media/image173.png"/></Relationships>
</file>

<file path=ppt/slides/_rels/slide75.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73.xml"/><Relationship Id="rId1" Type="http://schemas.openxmlformats.org/officeDocument/2006/relationships/slideLayout" Target="../slideLayouts/slideLayout6.xml"/><Relationship Id="rId5" Type="http://schemas.openxmlformats.org/officeDocument/2006/relationships/image" Target="../media/image177.png"/><Relationship Id="rId4" Type="http://schemas.openxmlformats.org/officeDocument/2006/relationships/image" Target="../media/image176.png"/></Relationships>
</file>

<file path=ppt/slides/_rels/slide76.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74.xml"/><Relationship Id="rId1" Type="http://schemas.openxmlformats.org/officeDocument/2006/relationships/slideLayout" Target="../slideLayouts/slideLayout6.xml"/><Relationship Id="rId4" Type="http://schemas.openxmlformats.org/officeDocument/2006/relationships/image" Target="../media/image179.png"/></Relationships>
</file>

<file path=ppt/slides/_rels/slide77.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75.xml"/><Relationship Id="rId1" Type="http://schemas.openxmlformats.org/officeDocument/2006/relationships/slideLayout" Target="../slideLayouts/slideLayout6.xml"/><Relationship Id="rId5" Type="http://schemas.openxmlformats.org/officeDocument/2006/relationships/image" Target="../media/image182.png"/><Relationship Id="rId4" Type="http://schemas.openxmlformats.org/officeDocument/2006/relationships/image" Target="../media/image181.png"/></Relationships>
</file>

<file path=ppt/slides/_rels/slide78.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76.xml"/><Relationship Id="rId1" Type="http://schemas.openxmlformats.org/officeDocument/2006/relationships/slideLayout" Target="../slideLayouts/slideLayout6.xml"/><Relationship Id="rId4" Type="http://schemas.openxmlformats.org/officeDocument/2006/relationships/image" Target="../media/image184.png"/></Relationships>
</file>

<file path=ppt/slides/_rels/slide79.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notesSlide" Target="../notesSlides/notesSlide77.xml"/><Relationship Id="rId1" Type="http://schemas.openxmlformats.org/officeDocument/2006/relationships/slideLayout" Target="../slideLayouts/slideLayout6.xml"/><Relationship Id="rId5" Type="http://schemas.openxmlformats.org/officeDocument/2006/relationships/image" Target="../media/image187.png"/><Relationship Id="rId4" Type="http://schemas.openxmlformats.org/officeDocument/2006/relationships/image" Target="../media/image186.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80.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notesSlide" Target="../notesSlides/notesSlide78.xml"/><Relationship Id="rId1" Type="http://schemas.openxmlformats.org/officeDocument/2006/relationships/slideLayout" Target="../slideLayouts/slideLayout6.xml"/><Relationship Id="rId5" Type="http://schemas.openxmlformats.org/officeDocument/2006/relationships/image" Target="../media/image190.png"/><Relationship Id="rId4" Type="http://schemas.openxmlformats.org/officeDocument/2006/relationships/image" Target="../media/image189.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name="Slide 1&amp;si=1checked= 1 &amp; amp; version = 1.0.5checked=1&amp;version=1.0.5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17_1#7a3a34a6f?vaa=1&amp;vcp=1&amp;vop=1&amp;pid=d278f5eb7&amp;color=36,64,97&amp;vtp=1&amp;bt=1&amp;bbb=1"/>
              <p:cNvSpPr/>
              <p:nvPr/>
            </p:nvSpPr>
            <p:spPr>
              <a:xfrm>
                <a:off x="539496" y="217883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在各项均为正数的等比数列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=5</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r>
                      <a:rPr lang="en-US" altLang="zh-CN" sz="1800" b="0" i="0" smtClean="0">
                        <a:solidFill>
                          <a:srgbClr val="244061"/>
                        </a:solidFill>
                        <a:latin typeface="Cambria Math" pitchFamily="34" charset="0"/>
                        <a:ea typeface="Cambria Math" pitchFamily="34" charset="-122"/>
                        <a:cs typeface="Cambria Math" pitchFamily="34" charset="-120"/>
                      </a:rPr>
                      <m:t>=10</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B_7_BD.17_1#7a3a34a6f?vaa=1&amp;vcp=1&amp;vop=1&amp;pid=d278f5eb7&amp;color=36,64,97&amp;vtp=1&amp;bt=1&amp;bbb=1"/>
              <p:cNvSpPr>
                <a:spLocks noRot="1" noChangeAspect="1" noMove="1" noResize="1" noEditPoints="1" noAdjustHandles="1" noChangeArrowheads="1" noChangeShapeType="1" noTextEdit="1"/>
              </p:cNvSpPr>
              <p:nvPr/>
            </p:nvSpPr>
            <p:spPr>
              <a:xfrm>
                <a:off x="539496" y="2178830"/>
                <a:ext cx="11109960" cy="360680"/>
              </a:xfrm>
              <a:prstGeom prst="rect">
                <a:avLst/>
              </a:prstGeom>
              <a:blipFill>
                <a:blip r:embed="rId3"/>
                <a:stretch>
                  <a:fillRect l="-1317" t="-3333"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19_1#7a3a34a6f.blank?vaa=1&amp;vcp=1&amp;vop=1&amp;pid=d278f5eb7&amp;color=36,64,97&amp;vpa=5&amp;vtp=1&amp;bbb=1"/>
              <p:cNvSpPr/>
              <p:nvPr/>
            </p:nvSpPr>
            <p:spPr>
              <a:xfrm>
                <a:off x="8754935" y="2188164"/>
                <a:ext cx="521589" cy="298450"/>
              </a:xfrm>
              <a:prstGeom prst="rect">
                <a:avLst/>
              </a:prstGeom>
              <a:noFill/>
              <a:ln/>
            </p:spPr>
            <p:txBody>
              <a:bodyPr wrap="none" lIns="0" tIns="0" rIns="0" bIns="0" rtlCol="0" anchor="t"/>
              <a:lstStyle/>
              <a:p>
                <a:pPr algn="ctr" latinLnBrk="1">
                  <a:lnSpc>
                    <a:spcPts val="26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5</m:t>
                    </m:r>
                    <m:rad>
                      <m:radPr>
                        <m:degHide m:val="on"/>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b="0" i="0">
                            <a:solidFill>
                              <a:srgbClr val="6565FF"/>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7_AN.19_1#7a3a34a6f.blank?vaa=1&amp;vcp=1&amp;vop=1&amp;pid=d278f5eb7&amp;color=36,64,97&amp;vpa=5&amp;vtp=1&amp;bbb=1"/>
              <p:cNvSpPr>
                <a:spLocks noRot="1" noChangeAspect="1" noMove="1" noResize="1" noEditPoints="1" noAdjustHandles="1" noChangeArrowheads="1" noChangeShapeType="1" noTextEdit="1"/>
              </p:cNvSpPr>
              <p:nvPr/>
            </p:nvSpPr>
            <p:spPr>
              <a:xfrm>
                <a:off x="8754935" y="2188164"/>
                <a:ext cx="521589" cy="298450"/>
              </a:xfrm>
              <a:prstGeom prst="rect">
                <a:avLst/>
              </a:prstGeom>
              <a:blipFill>
                <a:blip r:embed="rId4"/>
                <a:stretch>
                  <a:fillRect l="-5814" r="-4651" b="-1224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18_1#7a3a34a6f?vaa=1&amp;vcp=1&amp;vop=1&amp;pid=d278f5eb7&amp;color=36,64,97&amp;vtp=1&amp;bbb=1&amp;hb=1"/>
              <p:cNvSpPr/>
              <p:nvPr/>
            </p:nvSpPr>
            <p:spPr>
              <a:xfrm>
                <a:off x="539496" y="2549416"/>
                <a:ext cx="11109960" cy="22987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方法一：因为数列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是等比数列，所以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也成等比数列</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e>
                        </m:d>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r>
                      <a:rPr lang="en-US" altLang="zh-CN" sz="1800" b="0" i="0" smtClean="0">
                        <a:solidFill>
                          <a:srgbClr val="003760"/>
                        </a:solidFill>
                        <a:latin typeface="Cambria Math" pitchFamily="34" charset="0"/>
                        <a:ea typeface="Cambria Math" pitchFamily="34" charset="-122"/>
                        <a:cs typeface="Cambria Math" pitchFamily="34" charset="-120"/>
                      </a:rPr>
                      <m:t>=50</m:t>
                    </m:r>
                  </m:oMath>
                </a14:m>
                <a:r>
                  <a:rPr lang="en-US" altLang="zh-CN" sz="1800" b="0" i="0" dirty="0">
                    <a:solidFill>
                      <a:srgbClr val="003760"/>
                    </a:solidFill>
                    <a:latin typeface="Times New Roman" pitchFamily="34" charset="0"/>
                    <a:ea typeface="微软雅黑" pitchFamily="34" charset="-122"/>
                    <a:cs typeface="Times New Roman" pitchFamily="34" charset="-120"/>
                  </a:rPr>
                  <a:t>.又数列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各项均为正数，所以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50</m:t>
                        </m:r>
                      </m:e>
                    </m:rad>
                    <m:r>
                      <a:rPr lang="en-US" altLang="zh-CN" sz="1800" b="0" i="0" smtClean="0">
                        <a:solidFill>
                          <a:srgbClr val="003760"/>
                        </a:solidFill>
                        <a:latin typeface="Cambria Math" pitchFamily="34" charset="0"/>
                        <a:ea typeface="Cambria Math" pitchFamily="34" charset="-122"/>
                        <a:cs typeface="Cambria Math" pitchFamily="34" charset="-120"/>
                      </a:rPr>
                      <m:t>=5</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：因为数列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是等比数列，所以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e>
                    </m:d>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.同理可得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3</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的等比中项，所以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e>
                    </m:rad>
                  </m:oMath>
                </a14:m>
                <a:r>
                  <a:rPr lang="en-US" altLang="zh-CN" sz="1800" b="0" i="0" dirty="0">
                    <a:solidFill>
                      <a:srgbClr val="FF8827"/>
                    </a:solidFill>
                    <a:latin typeface="Times New Roman" pitchFamily="34" charset="0"/>
                    <a:ea typeface="微软雅黑" pitchFamily="34" charset="-122"/>
                    <a:cs typeface="Times New Roman" pitchFamily="34" charset="-120"/>
                  </a:rPr>
                  <a:t>（提示：数列</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m:t>
                    </m:r>
                    <m:sSub>
                      <m:sSub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𝑎</m:t>
                        </m:r>
                      </m:e>
                      <m:sub>
                        <m:r>
                          <a:rPr lang="en-US" altLang="zh-CN" sz="1800" b="0" i="0">
                            <a:solidFill>
                              <a:srgbClr val="FF8827"/>
                            </a:solidFill>
                            <a:latin typeface="Cambria Math" pitchFamily="34" charset="0"/>
                            <a:ea typeface="Cambria Math" pitchFamily="34" charset="-122"/>
                            <a:cs typeface="Cambria Math" pitchFamily="34" charset="-120"/>
                          </a:rPr>
                          <m:t>𝑛</m:t>
                        </m:r>
                      </m:sub>
                    </m:sSub>
                    <m:r>
                      <a:rPr lang="en-US" altLang="zh-CN" sz="1800" b="0" i="0" smtClean="0">
                        <a:solidFill>
                          <a:srgbClr val="FF8827"/>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的各项均为正数</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4900"/>
                  </a:lnSpc>
                </a:pPr>
                <a14:m>
                  <m:oMath xmlns:m="http://schemas.openxmlformats.org/officeDocument/2006/math">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5</m:t>
                        </m:r>
                      </m:sub>
                      <m:sup>
                        <m:r>
                          <a:rPr lang="en-US" altLang="zh-CN" b="0" i="0">
                            <a:solidFill>
                              <a:srgbClr val="003760"/>
                            </a:solidFill>
                            <a:latin typeface="Cambria Math" pitchFamily="34" charset="0"/>
                            <a:ea typeface="Cambria Math" pitchFamily="34" charset="-122"/>
                            <a:cs typeface="Cambria Math" pitchFamily="34" charset="-120"/>
                          </a:rPr>
                          <m:t>3</m:t>
                        </m:r>
                      </m:sup>
                    </m:sSubSup>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sSubSup>
                          <m:sSub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up>
                            <m:r>
                              <a:rPr lang="en-US" altLang="zh-CN" b="0" i="0">
                                <a:solidFill>
                                  <a:srgbClr val="003760"/>
                                </a:solidFill>
                                <a:latin typeface="Cambria Math" pitchFamily="34" charset="0"/>
                                <a:ea typeface="Cambria Math" pitchFamily="34" charset="-122"/>
                                <a:cs typeface="Cambria Math" pitchFamily="34" charset="-120"/>
                              </a:rPr>
                              <m:t>3</m:t>
                            </m:r>
                          </m:sup>
                        </m:sSubSup>
                        <m:sSubSup>
                          <m:sSubSupPr>
                            <m:ctrlPr>
                              <a:rPr lang="en-US" altLang="zh-CN"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8</m:t>
                            </m:r>
                          </m:sub>
                          <m:sup>
                            <m:r>
                              <a:rPr lang="en-US" altLang="zh-CN" b="0" i="0">
                                <a:solidFill>
                                  <a:srgbClr val="003760"/>
                                </a:solidFill>
                                <a:latin typeface="Cambria Math" pitchFamily="34" charset="0"/>
                                <a:ea typeface="Cambria Math" pitchFamily="34" charset="-122"/>
                                <a:cs typeface="Cambria Math" pitchFamily="34" charset="-120"/>
                              </a:rPr>
                              <m:t>3</m:t>
                            </m:r>
                          </m:sup>
                        </m:sSubSup>
                      </m:e>
                    </m:rad>
                    <m:r>
                      <a:rPr lang="en-US" altLang="zh-CN"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50</m:t>
                        </m:r>
                      </m:e>
                    </m:rad>
                    <m:r>
                      <a:rPr lang="en-US" altLang="zh-CN" b="0" i="0" smtClean="0">
                        <a:solidFill>
                          <a:srgbClr val="003760"/>
                        </a:solidFill>
                        <a:latin typeface="Cambria Math" pitchFamily="34" charset="0"/>
                        <a:ea typeface="Cambria Math" pitchFamily="34" charset="-122"/>
                        <a:cs typeface="Cambria Math" pitchFamily="34" charset="-120"/>
                      </a:rPr>
                      <m:t>=5</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oMath>
                </a14:m>
                <a:r>
                  <a:rPr lang="en-US" altLang="zh-CN"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4</m:t>
                        </m:r>
                      </m:sub>
                    </m:sSub>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5</m:t>
                        </m:r>
                      </m:sub>
                    </m:sSub>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6</m:t>
                        </m:r>
                      </m:sub>
                    </m:sSub>
                    <m:r>
                      <a:rPr lang="en-US" altLang="zh-CN" b="0" i="0" smtClean="0">
                        <a:solidFill>
                          <a:srgbClr val="003760"/>
                        </a:solidFill>
                        <a:latin typeface="Cambria Math" pitchFamily="34" charset="0"/>
                        <a:ea typeface="Cambria Math" pitchFamily="34" charset="-122"/>
                        <a:cs typeface="Cambria Math" pitchFamily="34" charset="-120"/>
                      </a:rPr>
                      <m:t>=5</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7_AS.18_1#7a3a34a6f?vaa=1&amp;vcp=1&amp;vop=1&amp;pid=d278f5eb7&amp;color=36,64,97&amp;vtp=1&amp;bbb=1&amp;hb=1"/>
              <p:cNvSpPr>
                <a:spLocks noRot="1" noChangeAspect="1" noMove="1" noResize="1" noEditPoints="1" noAdjustHandles="1" noChangeArrowheads="1" noChangeShapeType="1" noTextEdit="1"/>
              </p:cNvSpPr>
              <p:nvPr/>
            </p:nvSpPr>
            <p:spPr>
              <a:xfrm>
                <a:off x="539496" y="2549416"/>
                <a:ext cx="11109960" cy="2298700"/>
              </a:xfrm>
              <a:prstGeom prst="rect">
                <a:avLst/>
              </a:prstGeom>
              <a:blipFill>
                <a:blip r:embed="rId5"/>
                <a:stretch>
                  <a:fillRect l="-1317" r="-604" b="-106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EX.21_1#d278f5eb7?vcp=1&amp;vop=1&amp;pid=f8fb43ded&amp;color=36,64,97&amp;vtp=1&amp;bt=1&amp;bbb=1&amp;hb=1"/>
              <p:cNvSpPr/>
              <p:nvPr/>
            </p:nvSpPr>
            <p:spPr>
              <a:xfrm>
                <a:off x="539496" y="3147523"/>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在等比数列的有关运算中,常常涉及次数较高的指数运算，若按常规解法,建立</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的关系进</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行运算会很麻烦</a:t>
                </a:r>
                <a:r>
                  <a:rPr lang="en-US" altLang="zh-CN" b="0" i="0" dirty="0">
                    <a:solidFill>
                      <a:srgbClr val="244061"/>
                    </a:solidFill>
                    <a:latin typeface="Times New Roman" pitchFamily="34" charset="0"/>
                    <a:ea typeface="微软雅黑" pitchFamily="34" charset="-122"/>
                    <a:cs typeface="Times New Roman" pitchFamily="34" charset="-120"/>
                  </a:rPr>
                  <a:t>，如果结合等比数列的性质,进行整体变换,会起到化繁为简的作用.</a:t>
                </a:r>
                <a:endParaRPr lang="en-US" altLang="zh-CN" dirty="0"/>
              </a:p>
            </p:txBody>
          </p:sp>
        </mc:Choice>
        <mc:Fallback xmlns="">
          <p:sp>
            <p:nvSpPr>
              <p:cNvPr id="2" name="QO_6_EX.21_1#d278f5eb7?vcp=1&amp;vop=1&amp;pid=f8fb43ded&amp;color=36,64,97&amp;vtp=1&amp;bt=1&amp;bbb=1&amp;hb=1"/>
              <p:cNvSpPr>
                <a:spLocks noRot="1" noChangeAspect="1" noMove="1" noResize="1" noEditPoints="1" noAdjustHandles="1" noChangeArrowheads="1" noChangeShapeType="1" noTextEdit="1"/>
              </p:cNvSpPr>
              <p:nvPr/>
            </p:nvSpPr>
            <p:spPr>
              <a:xfrm>
                <a:off x="539496" y="3147523"/>
                <a:ext cx="11109960" cy="773240"/>
              </a:xfrm>
              <a:prstGeom prst="rect">
                <a:avLst/>
              </a:prstGeom>
              <a:blipFill>
                <a:blip r:embed="rId3"/>
                <a:stretch>
                  <a:fillRect l="-1317" r="-329"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checked= 1 &amp; amp; version = 1.0.5checked=1&amp;version=1.0.5checked= 1 &amp; amp; version = 1.0.5checked=1&amp;version=1.0.5">
    <p:spTree>
      <p:nvGrpSpPr>
        <p:cNvPr id="1" name=""/>
        <p:cNvGrpSpPr/>
        <p:nvPr/>
      </p:nvGrpSpPr>
      <p:grpSpPr>
        <a:xfrm>
          <a:off x="0" y="0"/>
          <a:ext cx="0" cy="0"/>
          <a:chOff x="0" y="0"/>
          <a:chExt cx="0" cy="0"/>
        </a:xfrm>
      </p:grpSpPr>
      <p:sp>
        <p:nvSpPr>
          <p:cNvPr id="2" name="C_5_BD#b8130c986?vcp=1&amp;pid=4af6deeaf&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等比数列的判定</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6_BD.22_1#4fb136d1b?vaa=1&amp;vcp=1&amp;vop=1&amp;pid=b8130c986&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对任意等比数列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下列说法正确的是(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6_BD.22_1#4fb136d1b?vaa=1&amp;vcp=1&amp;vop=1&amp;pid=b8130c986&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4" name="QC_6_AN.25_1#4fb136d1b.bracket?vaa=1&amp;vcp=1&amp;vop=1&amp;pid=b8130c986&amp;color=36,64,97&amp;vpa=6&amp;vtp=1"/>
          <p:cNvSpPr/>
          <p:nvPr/>
        </p:nvSpPr>
        <p:spPr>
          <a:xfrm>
            <a:off x="5242878" y="141156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22_2#4fb136d1b.choices?vaa=1&amp;vcp=1&amp;vop=1&amp;pid=b8130c986&amp;color=36,64,97&amp;vtp=1&amp;bbb=1"/>
              <p:cNvSpPr/>
              <p:nvPr/>
            </p:nvSpPr>
            <p:spPr>
              <a:xfrm>
                <a:off x="539496" y="1730144"/>
                <a:ext cx="11109960" cy="360680"/>
              </a:xfrm>
              <a:prstGeom prst="rect">
                <a:avLst/>
              </a:prstGeom>
              <a:noFill/>
              <a:ln/>
            </p:spPr>
            <p:txBody>
              <a:bodyPr wrap="none" lIns="0" tIns="0" rIns="0" bIns="0" rtlCol="0" anchor="t"/>
              <a:lstStyle/>
              <a:p>
                <a:pPr latinLnBrk="1">
                  <a:lnSpc>
                    <a:spcPts val="3200"/>
                  </a:lnSpc>
                  <a:tabLst>
                    <a:tab pos="2834640" algn="l"/>
                    <a:tab pos="5656580" algn="l"/>
                    <a:tab pos="84785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oMath>
                </a14:m>
                <a:r>
                  <a:rPr lang="en-US" altLang="zh-CN" sz="1800" b="0" i="0">
                    <a:solidFill>
                      <a:srgbClr val="244061"/>
                    </a:solidFill>
                    <a:latin typeface="Times New Roman" pitchFamily="34" charset="0"/>
                    <a:ea typeface="微软雅黑" pitchFamily="34" charset="-122"/>
                    <a:cs typeface="Times New Roman" pitchFamily="34" charset="-120"/>
                  </a:rPr>
                  <a:t>成等比数列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oMath>
                </a14:m>
                <a:r>
                  <a:rPr lang="en-US" altLang="zh-CN" sz="1800" b="0" i="0">
                    <a:solidFill>
                      <a:srgbClr val="244061"/>
                    </a:solidFill>
                    <a:latin typeface="Times New Roman" pitchFamily="34" charset="0"/>
                    <a:ea typeface="微软雅黑" pitchFamily="34" charset="-122"/>
                    <a:cs typeface="Times New Roman" pitchFamily="34" charset="-120"/>
                  </a:rPr>
                  <a:t>成等比数列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oMath>
                </a14:m>
                <a:r>
                  <a:rPr lang="en-US" altLang="zh-CN" sz="1800" b="0" i="0">
                    <a:solidFill>
                      <a:srgbClr val="244061"/>
                    </a:solidFill>
                    <a:latin typeface="Times New Roman" pitchFamily="34" charset="0"/>
                    <a:ea typeface="微软雅黑" pitchFamily="34" charset="-122"/>
                    <a:cs typeface="Times New Roman" pitchFamily="34" charset="-120"/>
                  </a:rPr>
                  <a:t>成等比数列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成等比数列</a:t>
                </a:r>
                <a:endParaRPr lang="en-US" altLang="zh-CN" sz="1800" dirty="0">
                  <a:solidFill>
                    <a:srgbClr val="244061"/>
                  </a:solidFill>
                </a:endParaRPr>
              </a:p>
            </p:txBody>
          </p:sp>
        </mc:Choice>
        <mc:Fallback xmlns="">
          <p:sp>
            <p:nvSpPr>
              <p:cNvPr id="5" name="QC_6_BD.22_2#4fb136d1b.choices?vaa=1&amp;vcp=1&amp;vop=1&amp;pid=b8130c986&amp;color=36,64,97&amp;vtp=1&amp;bbb=1"/>
              <p:cNvSpPr>
                <a:spLocks noRot="1" noChangeAspect="1" noMove="1" noResize="1" noEditPoints="1" noAdjustHandles="1" noChangeArrowheads="1" noChangeShapeType="1" noTextEdit="1"/>
              </p:cNvSpPr>
              <p:nvPr/>
            </p:nvSpPr>
            <p:spPr>
              <a:xfrm>
                <a:off x="539496" y="1730144"/>
                <a:ext cx="11109960" cy="360680"/>
              </a:xfrm>
              <a:prstGeom prst="rect">
                <a:avLst/>
              </a:prstGeom>
              <a:blipFill>
                <a:blip r:embed="rId4"/>
                <a:stretch>
                  <a:fillRect l="-1317" r="-384"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23_1#4fb136d1b?vaa=1&amp;vcp=1&amp;vop=1&amp;pid=b8130c986&amp;color=36,64,97&amp;vtp=1&amp;bbb=1&amp;hb=1"/>
              <p:cNvSpPr/>
              <p:nvPr/>
            </p:nvSpPr>
            <p:spPr>
              <a:xfrm>
                <a:off x="539496" y="2103461"/>
                <a:ext cx="11109960" cy="29591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方法一（等比中项法）：对于A,</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e>
                        </m:d>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4</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8</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不恒成立，故</a:t>
                </a:r>
                <a:r>
                  <a:rPr lang="en-US" altLang="zh-CN" sz="1800" b="0" i="0">
                    <a:solidFill>
                      <a:srgbClr val="003760"/>
                    </a:solidFill>
                    <a:latin typeface="Times New Roman" pitchFamily="34" charset="0"/>
                    <a:ea typeface="微软雅黑" pitchFamily="34" charset="-122"/>
                    <a:cs typeface="Times New Roman" pitchFamily="34" charset="-120"/>
                  </a:rPr>
                  <a:t>A项</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不正确</a:t>
                </a:r>
                <a:r>
                  <a:rPr lang="en-US" altLang="zh-CN" sz="1800" b="0" i="0" dirty="0">
                    <a:solidFill>
                      <a:srgbClr val="003760"/>
                    </a:solidFill>
                    <a:latin typeface="Times New Roman" pitchFamily="34" charset="0"/>
                    <a:ea typeface="微软雅黑" pitchFamily="34" charset="-122"/>
                    <a:cs typeface="Times New Roman" pitchFamily="34" charset="-120"/>
                  </a:rPr>
                  <a:t>；对于B,</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e>
                        </m:d>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4</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6</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不恒成立，故B项不正确；对于</a:t>
                </a:r>
                <a:r>
                  <a:rPr lang="en-US" altLang="zh-CN" sz="1800" b="0" i="0">
                    <a:solidFill>
                      <a:srgbClr val="003760"/>
                    </a:solidFill>
                    <a:latin typeface="Times New Roman" pitchFamily="34" charset="0"/>
                    <a:ea typeface="微软雅黑" pitchFamily="34" charset="-122"/>
                    <a:cs typeface="Times New Roman" pitchFamily="34" charset="-120"/>
                  </a:rPr>
                  <a:t>C，</a:t>
                </a:r>
              </a:p>
              <a:p>
                <a:pPr latinLnBrk="1">
                  <a:lnSpc>
                    <a:spcPts val="3300"/>
                  </a:lnSpc>
                </a:pP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e>
                        </m:d>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6</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8</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不恒成立，故C项不正确；对于</a:t>
                </a:r>
                <a:r>
                  <a:rPr lang="en-US" altLang="zh-CN" sz="1800" b="0" i="0">
                    <a:solidFill>
                      <a:srgbClr val="003760"/>
                    </a:solidFill>
                    <a:latin typeface="Times New Roman" pitchFamily="34" charset="0"/>
                    <a:ea typeface="微软雅黑" pitchFamily="34" charset="-122"/>
                    <a:cs typeface="Times New Roman" pitchFamily="34" charset="-120"/>
                  </a:rPr>
                  <a:t>D, </a:t>
                </a:r>
              </a:p>
              <a:p>
                <a:pPr latinLnBrk="1">
                  <a:lnSpc>
                    <a:spcPts val="3300"/>
                  </a:lnSpc>
                </a:pP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5</m:t>
                                </m:r>
                              </m:sup>
                            </m:sSup>
                          </m:e>
                        </m:d>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10</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恒成立，故D项正确．</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（利用等比数列的性质判断）：从项的序号寻找规律，序号成等差数列，对应的项成等比数列.</a:t>
                </a:r>
                <a:r>
                  <a:rPr lang="en-US" altLang="zh-CN" sz="1800" b="0" i="0">
                    <a:solidFill>
                      <a:srgbClr val="003760"/>
                    </a:solidFill>
                    <a:latin typeface="Times New Roman" pitchFamily="34" charset="0"/>
                    <a:ea typeface="微软雅黑" pitchFamily="34" charset="-122"/>
                    <a:cs typeface="Times New Roman" pitchFamily="34" charset="-120"/>
                  </a:rPr>
                  <a:t>由于3，6，</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b="0" i="0" dirty="0">
                    <a:solidFill>
                      <a:srgbClr val="003760"/>
                    </a:solidFill>
                    <a:latin typeface="Times New Roman" pitchFamily="34" charset="0"/>
                    <a:ea typeface="微软雅黑" pitchFamily="34" charset="-122"/>
                    <a:cs typeface="Times New Roman" pitchFamily="34" charset="-120"/>
                  </a:rPr>
                  <a:t>成等差数列，所以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成等比数列．</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方法三</a:t>
                </a:r>
                <a:r>
                  <a:rPr lang="en-US" altLang="zh-CN" b="0" i="0" dirty="0">
                    <a:solidFill>
                      <a:srgbClr val="003760"/>
                    </a:solidFill>
                    <a:latin typeface="Times New Roman" pitchFamily="34" charset="0"/>
                    <a:ea typeface="微软雅黑" pitchFamily="34" charset="-122"/>
                    <a:cs typeface="Times New Roman" pitchFamily="34" charset="-120"/>
                  </a:rPr>
                  <a:t>（定义法）：因为</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6</m:t>
                            </m:r>
                          </m:sub>
                        </m:sSub>
                      </m:num>
                      <m:den>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3</m:t>
                            </m:r>
                          </m:sub>
                        </m:sSub>
                      </m:den>
                    </m:f>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𝑞</m:t>
                        </m:r>
                      </m:e>
                      <m:sup>
                        <m:r>
                          <a:rPr lang="en-US" altLang="zh-CN" b="0" i="0">
                            <a:solidFill>
                              <a:srgbClr val="003760"/>
                            </a:solidFill>
                            <a:latin typeface="Cambria Math" pitchFamily="34" charset="0"/>
                            <a:ea typeface="Cambria Math" pitchFamily="34" charset="-122"/>
                            <a:cs typeface="Cambria Math" pitchFamily="34" charset="-120"/>
                          </a:rPr>
                          <m:t>3</m:t>
                        </m:r>
                      </m:sup>
                    </m:sSup>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9</m:t>
                            </m:r>
                          </m:sub>
                        </m:sSub>
                      </m:num>
                      <m:den>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6</m:t>
                            </m:r>
                          </m:sub>
                        </m:sSub>
                      </m:den>
                    </m:f>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3</m:t>
                        </m:r>
                      </m:sub>
                    </m:sSub>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6</m:t>
                        </m:r>
                      </m:sub>
                    </m:sSub>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成等比数列．</a:t>
                </a:r>
                <a:endParaRPr lang="en-US" altLang="zh-CN" dirty="0">
                  <a:solidFill>
                    <a:srgbClr val="003760"/>
                  </a:solidFill>
                </a:endParaRPr>
              </a:p>
            </p:txBody>
          </p:sp>
        </mc:Choice>
        <mc:Fallback xmlns="">
          <p:sp>
            <p:nvSpPr>
              <p:cNvPr id="6" name="QC_6_AS.23_1#4fb136d1b?vaa=1&amp;vcp=1&amp;vop=1&amp;pid=b8130c986&amp;color=36,64,97&amp;vtp=1&amp;bbb=1&amp;hb=1"/>
              <p:cNvSpPr>
                <a:spLocks noRot="1" noChangeAspect="1" noMove="1" noResize="1" noEditPoints="1" noAdjustHandles="1" noChangeArrowheads="1" noChangeShapeType="1" noTextEdit="1"/>
              </p:cNvSpPr>
              <p:nvPr/>
            </p:nvSpPr>
            <p:spPr>
              <a:xfrm>
                <a:off x="539496" y="2103461"/>
                <a:ext cx="11109960" cy="2959100"/>
              </a:xfrm>
              <a:prstGeom prst="rect">
                <a:avLst/>
              </a:prstGeom>
              <a:blipFill>
                <a:blip r:embed="rId5"/>
                <a:stretch>
                  <a:fillRect l="-1317" r="-2799" b="-1856"/>
                </a:stretch>
              </a:blipFill>
              <a:ln/>
            </p:spPr>
            <p:txBody>
              <a:bodyPr/>
              <a:lstStyle/>
              <a:p>
                <a:r>
                  <a:rPr lang="zh-CN" altLang="en-US">
                    <a:noFill/>
                  </a:rPr>
                  <a:t> </a:t>
                </a:r>
              </a:p>
            </p:txBody>
          </p:sp>
        </mc:Fallback>
      </mc:AlternateContent>
      <p:sp>
        <p:nvSpPr>
          <p:cNvPr id="8" name="QC_6_EX.27_1#4fb136d1b?vaa=1&amp;vcp=1&amp;vop=1&amp;pid=b8130c986&amp;color=36,64,97&amp;vtp=1&amp;bbb=1"/>
          <p:cNvSpPr/>
          <p:nvPr/>
        </p:nvSpPr>
        <p:spPr>
          <a:xfrm>
            <a:off x="539496" y="5049861"/>
            <a:ext cx="11109960" cy="360680"/>
          </a:xfrm>
          <a:prstGeom prst="rect">
            <a:avLst/>
          </a:prstGeom>
          <a:noFill/>
          <a:ln/>
        </p:spPr>
        <p:txBody>
          <a:bodyPr wrap="none" lIns="0" tIns="0" rIns="0" bIns="0" rtlCol="0" anchor="t"/>
          <a:lstStyle/>
          <a:p>
            <a:pPr algn="l" latinLnBrk="1">
              <a:lnSpc>
                <a:spcPts val="3200"/>
              </a:lnSpc>
            </a:pPr>
            <a:r>
              <a:rPr lang="en-US" altLang="zh-CN" sz="1800" b="0" i="0" spc="-50" dirty="0">
                <a:solidFill>
                  <a:srgbClr val="244061"/>
                </a:solidFill>
                <a:latin typeface="SimSun" pitchFamily="34" charset="0"/>
                <a:ea typeface="SimSun" pitchFamily="34" charset="-122"/>
                <a:cs typeface="SimSun" pitchFamily="34" charset="-120"/>
              </a:rPr>
              <a:t>    </a:t>
            </a:r>
            <a:r>
              <a:rPr lang="en-US" altLang="zh-CN" sz="1800" b="1" i="0" spc="-50" dirty="0">
                <a:solidFill>
                  <a:srgbClr val="244061"/>
                </a:solidFill>
                <a:latin typeface="Times New Roman" pitchFamily="34" charset="0"/>
                <a:ea typeface="微软雅黑" pitchFamily="34" charset="-122"/>
                <a:cs typeface="Times New Roman" pitchFamily="34" charset="-120"/>
              </a:rPr>
              <a:t>【关键点拨】</a:t>
            </a:r>
            <a:r>
              <a:rPr lang="en-US" altLang="zh-CN" sz="1800" b="0" i="0" spc="-50" dirty="0">
                <a:solidFill>
                  <a:srgbClr val="244061"/>
                </a:solidFill>
                <a:latin typeface="Times New Roman" pitchFamily="34" charset="0"/>
                <a:ea typeface="微软雅黑" pitchFamily="34" charset="-122"/>
                <a:cs typeface="Times New Roman" pitchFamily="34" charset="-120"/>
              </a:rPr>
              <a:t>本题考查等比数列的定义，考查逻辑推理和运算求解能力，关键是利用等比数列的定义进行判断.</a:t>
            </a:r>
            <a:endParaRPr lang="en-US" altLang="zh-CN" sz="1800" spc="-50" dirty="0">
              <a:solidFill>
                <a:srgbClr val="24406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fade">
                                      <p:cBhvr>
                                        <p:cTn id="42" dur="500"/>
                                        <p:tgtEl>
                                          <p:spTgt spid="6">
                                            <p:txEl>
                                              <p:pRg st="6" end="6"/>
                                            </p:txEl>
                                          </p:spTgt>
                                        </p:tgtEl>
                                      </p:cBhvr>
                                    </p:animEffect>
                                    <p:anim calcmode="lin" valueType="num">
                                      <p:cBhvr>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bg/>
                                          </p:spTgt>
                                        </p:tgtEl>
                                        <p:attrNameLst>
                                          <p:attrName>style.visibility</p:attrName>
                                        </p:attrNameLst>
                                      </p:cBhvr>
                                      <p:to>
                                        <p:strVal val="visible"/>
                                      </p:to>
                                    </p:set>
                                    <p:animEffect transition="in" filter="fade">
                                      <p:cBhvr>
                                        <p:cTn id="49" dur="500"/>
                                        <p:tgtEl>
                                          <p:spTgt spid="4">
                                            <p:bg/>
                                          </p:spTgt>
                                        </p:tgtEl>
                                      </p:cBhvr>
                                    </p:animEffect>
                                    <p:anim calcmode="lin" valueType="num">
                                      <p:cBhvr>
                                        <p:cTn id="50" dur="500" fill="hold"/>
                                        <p:tgtEl>
                                          <p:spTgt spid="4">
                                            <p:bg/>
                                          </p:spTgt>
                                        </p:tgtEl>
                                        <p:attrNameLst>
                                          <p:attrName>ppt_x</p:attrName>
                                        </p:attrNameLst>
                                      </p:cBhvr>
                                      <p:tavLst>
                                        <p:tav tm="0">
                                          <p:val>
                                            <p:strVal val="#ppt_x"/>
                                          </p:val>
                                        </p:tav>
                                        <p:tav tm="100000">
                                          <p:val>
                                            <p:strVal val="#ppt_x"/>
                                          </p:val>
                                        </p:tav>
                                      </p:tavLst>
                                    </p:anim>
                                    <p:anim calcmode="lin" valueType="num">
                                      <p:cBhvr>
                                        <p:cTn id="51" dur="500" fill="hold"/>
                                        <p:tgtEl>
                                          <p:spTgt spid="4">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0" end="0"/>
                                            </p:txEl>
                                          </p:spTgt>
                                        </p:tgtEl>
                                        <p:attrNameLst>
                                          <p:attrName>style.visibility</p:attrName>
                                        </p:attrNameLst>
                                      </p:cBhvr>
                                      <p:to>
                                        <p:strVal val="visible"/>
                                      </p:to>
                                    </p:set>
                                    <p:animEffect transition="in" filter="fade">
                                      <p:cBhvr>
                                        <p:cTn id="54" dur="500"/>
                                        <p:tgtEl>
                                          <p:spTgt spid="4">
                                            <p:txEl>
                                              <p:pRg st="0" end="0"/>
                                            </p:txEl>
                                          </p:spTgt>
                                        </p:tgtEl>
                                      </p:cBhvr>
                                    </p:animEffect>
                                    <p:anim calcmode="lin" valueType="num">
                                      <p:cBhvr>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8">
                                            <p:bg/>
                                          </p:spTgt>
                                        </p:tgtEl>
                                        <p:attrNameLst>
                                          <p:attrName>style.visibility</p:attrName>
                                        </p:attrNameLst>
                                      </p:cBhvr>
                                      <p:to>
                                        <p:strVal val="visible"/>
                                      </p:to>
                                    </p:set>
                                    <p:animEffect transition="in" filter="fade">
                                      <p:cBhvr>
                                        <p:cTn id="61" dur="500"/>
                                        <p:tgtEl>
                                          <p:spTgt spid="8">
                                            <p:bg/>
                                          </p:spTgt>
                                        </p:tgtEl>
                                      </p:cBhvr>
                                    </p:animEffect>
                                    <p:anim calcmode="lin" valueType="num">
                                      <p:cBhvr>
                                        <p:cTn id="62" dur="500" fill="hold"/>
                                        <p:tgtEl>
                                          <p:spTgt spid="8">
                                            <p:bg/>
                                          </p:spTgt>
                                        </p:tgtEl>
                                        <p:attrNameLst>
                                          <p:attrName>ppt_x</p:attrName>
                                        </p:attrNameLst>
                                      </p:cBhvr>
                                      <p:tavLst>
                                        <p:tav tm="0">
                                          <p:val>
                                            <p:strVal val="#ppt_x"/>
                                          </p:val>
                                        </p:tav>
                                        <p:tav tm="100000">
                                          <p:val>
                                            <p:strVal val="#ppt_x"/>
                                          </p:val>
                                        </p:tav>
                                      </p:tavLst>
                                    </p:anim>
                                    <p:anim calcmode="lin" valueType="num">
                                      <p:cBhvr>
                                        <p:cTn id="63" dur="500" fill="hold"/>
                                        <p:tgtEl>
                                          <p:spTgt spid="8">
                                            <p:bg/>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8">
                                            <p:txEl>
                                              <p:pRg st="0" end="0"/>
                                            </p:txEl>
                                          </p:spTgt>
                                        </p:tgtEl>
                                        <p:attrNameLst>
                                          <p:attrName>style.visibility</p:attrName>
                                        </p:attrNameLst>
                                      </p:cBhvr>
                                      <p:to>
                                        <p:strVal val="visible"/>
                                      </p:to>
                                    </p:set>
                                    <p:animEffect transition="in" filter="fade">
                                      <p:cBhvr>
                                        <p:cTn id="66" dur="500"/>
                                        <p:tgtEl>
                                          <p:spTgt spid="8">
                                            <p:txEl>
                                              <p:pRg st="0" end="0"/>
                                            </p:txEl>
                                          </p:spTgt>
                                        </p:tgtEl>
                                      </p:cBhvr>
                                    </p:animEffect>
                                    <p:anim calcmode="lin" valueType="num">
                                      <p:cBhvr>
                                        <p:cTn id="6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68"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27_1#641ba14ad?vcp=1&amp;vop=1&amp;pid=b8130c986&amp;color=36,64,97&amp;vtp=1&amp;bt=1&amp;bbb=1&amp;hb=1"/>
              <p:cNvSpPr/>
              <p:nvPr/>
            </p:nvSpPr>
            <p:spPr>
              <a:xfrm>
                <a:off x="539496" y="2198324"/>
                <a:ext cx="11109960" cy="824040"/>
              </a:xfrm>
              <a:prstGeom prst="rect">
                <a:avLst/>
              </a:prstGeom>
              <a:noFill/>
              <a:ln/>
            </p:spPr>
            <p:txBody>
              <a:bodyPr wrap="none" lIns="0" tIns="0" rIns="0" bIns="0" rtlCol="0" anchor="t"/>
              <a:lstStyle/>
              <a:p>
                <a:pPr algn="l" latinLnBrk="1">
                  <a:lnSpc>
                    <a:spcPts val="37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a:solidFill>
                          <a:srgbClr val="244061"/>
                        </a:solidFill>
                        <a:latin typeface="Cambria Math" pitchFamily="34" charset="0"/>
                        <a:ea typeface="Cambria Math" pitchFamily="34" charset="-122"/>
                        <a:cs typeface="Cambria Math" pitchFamily="34" charset="-120"/>
                      </a:rPr>
                      <m:t>=0</m:t>
                    </m:r>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e>
                    </m:d>
                  </m:oMath>
                </a14:m>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oMath>
                </a14:m>
                <a:r>
                  <a:rPr lang="en-US" altLang="zh-CN" sz="1800" b="0" i="0" dirty="0">
                    <a:solidFill>
                      <a:srgbClr val="244061"/>
                    </a:solidFill>
                    <a:latin typeface="Times New Roman" pitchFamily="34" charset="0"/>
                    <a:ea typeface="微软雅黑" pitchFamily="34" charset="-122"/>
                    <a:cs typeface="Times New Roman" pitchFamily="34" charset="-120"/>
                  </a:rPr>
                  <a:t>,证明：数列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是</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等比数列</a:t>
                </a:r>
                <a:r>
                  <a:rPr lang="en-US" altLang="zh-CN" b="0" i="0" dirty="0">
                    <a:solidFill>
                      <a:srgbClr val="244061"/>
                    </a:solidFill>
                    <a:latin typeface="Times New Roman" pitchFamily="34" charset="0"/>
                    <a:ea typeface="微软雅黑" pitchFamily="34" charset="-122"/>
                    <a:cs typeface="Times New Roman" pitchFamily="34" charset="-120"/>
                  </a:rPr>
                  <a:t>，并且求出其通项公式.</a:t>
                </a:r>
                <a:endParaRPr lang="en-US" altLang="zh-CN" dirty="0"/>
              </a:p>
            </p:txBody>
          </p:sp>
        </mc:Choice>
        <mc:Fallback xmlns="">
          <p:sp>
            <p:nvSpPr>
              <p:cNvPr id="2" name="QO_6_BD.27_1#641ba14ad?vcp=1&amp;vop=1&amp;pid=b8130c986&amp;color=36,64,97&amp;vtp=1&amp;bt=1&amp;bbb=1&amp;hb=1"/>
              <p:cNvSpPr>
                <a:spLocks noRot="1" noChangeAspect="1" noMove="1" noResize="1" noEditPoints="1" noAdjustHandles="1" noChangeArrowheads="1" noChangeShapeType="1" noTextEdit="1"/>
              </p:cNvSpPr>
              <p:nvPr/>
            </p:nvSpPr>
            <p:spPr>
              <a:xfrm>
                <a:off x="539496" y="2198324"/>
                <a:ext cx="11109960" cy="824040"/>
              </a:xfrm>
              <a:prstGeom prst="rect">
                <a:avLst/>
              </a:prstGeom>
              <a:blipFill>
                <a:blip r:embed="rId3"/>
                <a:stretch>
                  <a:fillRect l="-1317" r="-768" b="-170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28_1#641ba14ad?vcp=1&amp;vop=1&amp;pid=b8130c986&amp;color=36,64,97&amp;vtp=1&amp;bbb=1&amp;hb=1"/>
              <p:cNvSpPr/>
              <p:nvPr/>
            </p:nvSpPr>
            <p:spPr>
              <a:xfrm>
                <a:off x="539496" y="3032397"/>
                <a:ext cx="11109960" cy="939800"/>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【证明】因为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，又</a:t>
                </a:r>
              </a:p>
              <a:p>
                <a:pPr latinLnBrk="1">
                  <a:lnSpc>
                    <a:spcPts val="3700"/>
                  </a:lnSpc>
                </a:pP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2</m:t>
                            </m:r>
                          </m:sub>
                        </m:sSub>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1</m:t>
                            </m:r>
                          </m:sub>
                        </m:sSub>
                      </m:den>
                    </m:f>
                    <m:r>
                      <a:rPr lang="en-US" altLang="zh-CN" b="0" i="0">
                        <a:solidFill>
                          <a:srgbClr val="6565FF"/>
                        </a:solidFill>
                        <a:latin typeface="Cambria Math" pitchFamily="34" charset="0"/>
                        <a:ea typeface="Cambria Math" pitchFamily="34" charset="-122"/>
                        <a:cs typeface="Cambria Math" pitchFamily="34" charset="-120"/>
                      </a:rPr>
                      <m:t>=3−1=2</m:t>
                    </m:r>
                  </m:oMath>
                </a14:m>
                <a:r>
                  <a:rPr lang="en-US" altLang="zh-CN" b="0" i="0" dirty="0">
                    <a:solidFill>
                      <a:srgbClr val="6565FF"/>
                    </a:solidFill>
                    <a:latin typeface="Times New Roman" pitchFamily="34" charset="0"/>
                    <a:ea typeface="微软雅黑" pitchFamily="34" charset="-122"/>
                    <a:cs typeface="Times New Roman" pitchFamily="34" charset="-120"/>
                  </a:rPr>
                  <a:t>，所以数列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是首项为2，公比为2的等比数列，所以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28_1#641ba14ad?vcp=1&amp;vop=1&amp;pid=b8130c986&amp;color=36,64,97&amp;vtp=1&amp;bbb=1&amp;hb=1"/>
              <p:cNvSpPr>
                <a:spLocks noRot="1" noChangeAspect="1" noMove="1" noResize="1" noEditPoints="1" noAdjustHandles="1" noChangeArrowheads="1" noChangeShapeType="1" noTextEdit="1"/>
              </p:cNvSpPr>
              <p:nvPr/>
            </p:nvSpPr>
            <p:spPr>
              <a:xfrm>
                <a:off x="539496" y="3032397"/>
                <a:ext cx="11109960" cy="939800"/>
              </a:xfrm>
              <a:prstGeom prst="rect">
                <a:avLst/>
              </a:prstGeom>
              <a:blipFill>
                <a:blip r:embed="rId4"/>
                <a:stretch>
                  <a:fillRect l="-1317" r="-1262" b="-516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EX.29_1#641ba14ad?vcp=1&amp;vop=1&amp;pid=b8130c986&amp;color=36,64,97&amp;vtp=1&amp;bbb=1&amp;hb=1"/>
              <p:cNvSpPr/>
              <p:nvPr/>
            </p:nvSpPr>
            <p:spPr>
              <a:xfrm>
                <a:off x="539496" y="3980134"/>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本题给出的</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的关系式具有提示性作用，实质上就降低了问题难度</a:t>
                </a:r>
                <a:r>
                  <a:rPr lang="en-US" altLang="zh-CN" sz="1800" b="0" i="0">
                    <a:solidFill>
                      <a:srgbClr val="244061"/>
                    </a:solidFill>
                    <a:latin typeface="Times New Roman" pitchFamily="34" charset="0"/>
                    <a:ea typeface="微软雅黑" pitchFamily="34" charset="-122"/>
                    <a:cs typeface="Times New Roman" pitchFamily="34" charset="-120"/>
                  </a:rPr>
                  <a:t>，把已知式子变形再</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结合等比数列的定义即可证明</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EX.29_1#641ba14ad?vcp=1&amp;vop=1&amp;pid=b8130c986&amp;color=36,64,97&amp;vtp=1&amp;bbb=1&amp;hb=1"/>
              <p:cNvSpPr>
                <a:spLocks noRot="1" noChangeAspect="1" noMove="1" noResize="1" noEditPoints="1" noAdjustHandles="1" noChangeArrowheads="1" noChangeShapeType="1" noTextEdit="1"/>
              </p:cNvSpPr>
              <p:nvPr/>
            </p:nvSpPr>
            <p:spPr>
              <a:xfrm>
                <a:off x="539496" y="3980134"/>
                <a:ext cx="11109960" cy="773240"/>
              </a:xfrm>
              <a:prstGeom prst="rect">
                <a:avLst/>
              </a:prstGeom>
              <a:blipFill>
                <a:blip r:embed="rId5"/>
                <a:stretch>
                  <a:fillRect l="-1317" r="-494"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1" end="1"/>
                                            </p:txEl>
                                          </p:spTgt>
                                        </p:tgtEl>
                                        <p:attrNameLst>
                                          <p:attrName>style.visibility</p:attrName>
                                        </p:attrNameLst>
                                      </p:cBhvr>
                                      <p:to>
                                        <p:strVal val="visible"/>
                                      </p:to>
                                    </p:set>
                                    <p:animEffect transition="in" filter="fade">
                                      <p:cBhvr>
                                        <p:cTn id="34" dur="500"/>
                                        <p:tgtEl>
                                          <p:spTgt spid="4">
                                            <p:txEl>
                                              <p:pRg st="1" end="1"/>
                                            </p:txEl>
                                          </p:spTgt>
                                        </p:tgtEl>
                                      </p:cBhvr>
                                    </p:animEffect>
                                    <p:anim calcmode="lin" valueType="num">
                                      <p:cBhvr>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checked= 1 &amp; amp; version = 1.0.5checked=1&amp;version=1.0.5checked= 1 &amp; amp; version = 1.0.5checked=1&amp;version=1.0.5">
    <p:spTree>
      <p:nvGrpSpPr>
        <p:cNvPr id="1" name=""/>
        <p:cNvGrpSpPr/>
        <p:nvPr/>
      </p:nvGrpSpPr>
      <p:grpSpPr>
        <a:xfrm>
          <a:off x="0" y="0"/>
          <a:ext cx="0" cy="0"/>
          <a:chOff x="0" y="0"/>
          <a:chExt cx="0" cy="0"/>
        </a:xfrm>
      </p:grpSpPr>
      <p:sp>
        <p:nvSpPr>
          <p:cNvPr id="2" name="C_5_BD#78ec02b01?vcp=1&amp;pid=4af6deeaf&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等比数列的常用设项方法</a:t>
            </a:r>
            <a:endParaRPr lang="en-US" altLang="zh-CN" sz="2200" dirty="0"/>
          </a:p>
        </p:txBody>
      </p:sp>
      <p:sp>
        <p:nvSpPr>
          <p:cNvPr id="3" name="QO_6_BD.30_1#7c17acf30?vcp=1&amp;vop=1&amp;pid=78ec02b01&amp;color=36,64,97&amp;vtp=1&amp;bbb=1&amp;hb=1"/>
          <p:cNvSpPr/>
          <p:nvPr/>
        </p:nvSpPr>
        <p:spPr>
          <a:xfrm>
            <a:off x="539496" y="1318332"/>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有四个数，其中前三个数成等差数列，后三个数成等比数列，并且第一个数与第四个数的和是16</a:t>
            </a:r>
            <a:r>
              <a:rPr lang="en-US" altLang="zh-CN" sz="1800" b="0" i="0">
                <a:solidFill>
                  <a:srgbClr val="244061"/>
                </a:solidFill>
                <a:latin typeface="Times New Roman" pitchFamily="34" charset="0"/>
                <a:ea typeface="微软雅黑" pitchFamily="34" charset="-122"/>
                <a:cs typeface="Times New Roman" pitchFamily="34" charset="-120"/>
              </a:rPr>
              <a:t>，第二个</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数与第三个数的和是</a:t>
            </a:r>
            <a:r>
              <a:rPr lang="en-US" altLang="zh-CN" b="0" i="0" dirty="0">
                <a:solidFill>
                  <a:srgbClr val="244061"/>
                </a:solidFill>
                <a:latin typeface="Times New Roman" pitchFamily="34" charset="0"/>
                <a:ea typeface="微软雅黑" pitchFamily="34" charset="-122"/>
                <a:cs typeface="Times New Roman" pitchFamily="34" charset="-120"/>
              </a:rPr>
              <a:t>12，求这四个数．</a:t>
            </a:r>
            <a:endParaRPr lang="en-US" altLang="zh-CN" dirty="0"/>
          </a:p>
        </p:txBody>
      </p:sp>
      <mc:AlternateContent xmlns:mc="http://schemas.openxmlformats.org/markup-compatibility/2006" xmlns:a14="http://schemas.microsoft.com/office/drawing/2010/main">
        <mc:Choice Requires="a14">
          <p:sp>
            <p:nvSpPr>
              <p:cNvPr id="4" name="QO_6_AN.31_1#7c17acf30?vcp=1&amp;vop=1&amp;pid=78ec02b01&amp;color=36,64,97&amp;vtp=1&amp;bbb=1"/>
              <p:cNvSpPr/>
              <p:nvPr/>
            </p:nvSpPr>
            <p:spPr>
              <a:xfrm>
                <a:off x="539496" y="2092666"/>
                <a:ext cx="11109960" cy="39243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【解】方法一：设第一个数为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，则第四个数为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16−</m:t>
                    </m:r>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，设第二个数为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，则第三个数为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题意得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6565FF"/>
                                </a:solidFill>
                                <a:latin typeface="Cambria Math" pitchFamily="34" charset="0"/>
                                <a:ea typeface="Cambria Math" pitchFamily="34" charset="-122"/>
                                <a:cs typeface="Cambria Math" pitchFamily="34" charset="-120"/>
                              </a:rPr>
                              <m:t>        </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𝑦</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𝑦</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16−</m:t>
                                </m:r>
                                <m:r>
                                  <a:rPr lang="en-US" altLang="zh-CN" sz="1800" b="0" i="0">
                                    <a:solidFill>
                                      <a:srgbClr val="6565FF"/>
                                    </a:solidFill>
                                    <a:latin typeface="Cambria Math" pitchFamily="34" charset="0"/>
                                    <a:ea typeface="Cambria Math" pitchFamily="34" charset="-122"/>
                                    <a:cs typeface="Cambria Math" pitchFamily="34" charset="-120"/>
                                  </a:rPr>
                                  <m:t>𝑥</m:t>
                                </m:r>
                              </m:e>
                            </m:d>
                            <m:r>
                              <a:rPr lang="en-US" altLang="zh-CN" sz="1800" b="0" i="0">
                                <a:solidFill>
                                  <a:srgbClr val="6565FF"/>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−12,</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6565FF"/>
                                </a:solidFill>
                                <a:latin typeface="Cambria Math" pitchFamily="34" charset="0"/>
                                <a:ea typeface="Cambria Math" pitchFamily="34" charset="-122"/>
                                <a:cs typeface="Cambria Math" pitchFamily="34" charset="-120"/>
                              </a:rPr>
                              <m:t>        </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𝑦</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=16</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𝑥𝑦</m:t>
                            </m:r>
                            <m:r>
                              <a:rPr lang="en-US" altLang="zh-CN" sz="1800" b="0" i="0">
                                <a:solidFill>
                                  <a:srgbClr val="6565FF"/>
                                </a:solidFill>
                                <a:latin typeface="Cambria Math" pitchFamily="34" charset="0"/>
                                <a:ea typeface="Cambria Math" pitchFamily="34" charset="-122"/>
                                <a:cs typeface="Cambria Math" pitchFamily="34" charset="-120"/>
                              </a:rPr>
                              <m:t>,</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，所求四个数分别是0，4，8，16；</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=9</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，所求四个数分别是15，9，3，1．</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所求四个数分别为</a:t>
                </a:r>
                <a:r>
                  <a:rPr lang="en-US" altLang="zh-CN" sz="1800" b="0" i="0" dirty="0">
                    <a:solidFill>
                      <a:srgbClr val="6565FF"/>
                    </a:solidFill>
                    <a:latin typeface="Times New Roman" pitchFamily="34" charset="0"/>
                    <a:ea typeface="微软雅黑" pitchFamily="34" charset="-122"/>
                    <a:cs typeface="Times New Roman" pitchFamily="34" charset="-120"/>
                  </a:rPr>
                  <a:t>0，4，8，16或15，9，3，1．</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：设这四个数依次为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𝑎</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algn="l" latinLnBrk="1">
                  <a:lnSpc>
                    <a:spcPct val="110000"/>
                  </a:lnSpc>
                </a:pPr>
                <a:endParaRPr lang="en-US" altLang="zh-CN" sz="1800" dirty="0"/>
              </a:p>
            </p:txBody>
          </p:sp>
        </mc:Choice>
        <mc:Fallback xmlns="">
          <p:sp>
            <p:nvSpPr>
              <p:cNvPr id="4" name="QO_6_AN.31_1#7c17acf30?vcp=1&amp;vop=1&amp;pid=78ec02b01&amp;color=36,64,97&amp;vtp=1&amp;bbb=1"/>
              <p:cNvSpPr>
                <a:spLocks noRot="1" noChangeAspect="1" noMove="1" noResize="1" noEditPoints="1" noAdjustHandles="1" noChangeArrowheads="1" noChangeShapeType="1" noTextEdit="1"/>
              </p:cNvSpPr>
              <p:nvPr/>
            </p:nvSpPr>
            <p:spPr>
              <a:xfrm>
                <a:off x="539496" y="2092666"/>
                <a:ext cx="11109960" cy="3924300"/>
              </a:xfrm>
              <a:prstGeom prst="rect">
                <a:avLst/>
              </a:prstGeom>
              <a:blipFill>
                <a:blip r:embed="rId3"/>
                <a:stretch>
                  <a:fillRect l="-1317" b="-170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79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AN.31_1#7c17acf30?vcp=1&amp;vop=1&amp;pid=78ec02b01&amp;color=36,64,97&amp;vtp=1&amp;bbb=1">
                <a:extLst>
                  <a:ext uri="{FF2B5EF4-FFF2-40B4-BE49-F238E27FC236}">
                    <a16:creationId xmlns:a16="http://schemas.microsoft.com/office/drawing/2014/main" id="{04BC2E86-B6C4-77E1-9A50-E4E717F4FB0E}"/>
                  </a:ext>
                </a:extLst>
              </p:cNvPr>
              <p:cNvSpPr/>
              <p:nvPr/>
            </p:nvSpPr>
            <p:spPr>
              <a:xfrm>
                <a:off x="539496" y="827998"/>
                <a:ext cx="11109960" cy="5402390"/>
              </a:xfrm>
              <a:prstGeom prst="rect">
                <a:avLst/>
              </a:prstGeom>
              <a:noFill/>
              <a:ln/>
            </p:spPr>
            <p:txBody>
              <a:bodyPr wrap="none" lIns="0" tIns="0" rIns="0" bIns="0" rtlCol="0" anchor="t"/>
              <a:lstStyle/>
              <a:p>
                <a:pPr algn="l" latinLnBrk="1">
                  <a:lnSpc>
                    <a:spcPts val="69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条件得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𝑎</m:t>
                                </m:r>
                              </m:den>
                            </m:f>
                            <m:r>
                              <a:rPr lang="en-US" altLang="zh-CN" sz="1800" b="0" i="0">
                                <a:solidFill>
                                  <a:srgbClr val="6565FF"/>
                                </a:solidFill>
                                <a:latin typeface="Cambria Math" pitchFamily="34" charset="0"/>
                                <a:ea typeface="Cambria Math" pitchFamily="34" charset="-122"/>
                                <a:cs typeface="Cambria Math" pitchFamily="34" charset="-120"/>
                              </a:rPr>
                              <m:t>=16,</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e>
                            </m:d>
                            <m:r>
                              <a:rPr lang="en-US" altLang="zh-CN" sz="1800" b="0" i="0">
                                <a:solidFill>
                                  <a:srgbClr val="6565FF"/>
                                </a:solidFill>
                                <a:latin typeface="Cambria Math" pitchFamily="34" charset="0"/>
                                <a:ea typeface="Cambria Math" pitchFamily="34" charset="-122"/>
                                <a:cs typeface="Cambria Math" pitchFamily="34" charset="-120"/>
                              </a:rPr>
                              <m:t>=12,</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9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=4,</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=9,</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=−6.</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时，所求四个数分别是0，4，8，16；</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=9</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时，所求四个数分别是15，9，3，1．</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所求四个数分别为</a:t>
                </a:r>
                <a:r>
                  <a:rPr lang="en-US" altLang="zh-CN" sz="1800" b="0" i="0" dirty="0">
                    <a:solidFill>
                      <a:srgbClr val="6565FF"/>
                    </a:solidFill>
                    <a:latin typeface="Times New Roman" pitchFamily="34" charset="0"/>
                    <a:ea typeface="微软雅黑" pitchFamily="34" charset="-122"/>
                    <a:cs typeface="Times New Roman" pitchFamily="34" charset="-120"/>
                  </a:rPr>
                  <a:t>0，4，8，16或15，9，3，1．</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法三</a:t>
                </a:r>
                <a:r>
                  <a:rPr lang="en-US" altLang="zh-CN" sz="1800" b="0" i="0" dirty="0">
                    <a:solidFill>
                      <a:srgbClr val="6565FF"/>
                    </a:solidFill>
                    <a:latin typeface="Times New Roman" pitchFamily="34" charset="0"/>
                    <a:ea typeface="微软雅黑" pitchFamily="34" charset="-122"/>
                    <a:cs typeface="Times New Roman" pitchFamily="34" charset="-120"/>
                  </a:rPr>
                  <a:t>：设这四个数依次为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𝑞</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𝑞</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80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𝑞</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𝑎𝑞</m:t>
                            </m:r>
                            <m:r>
                              <a:rPr lang="en-US" altLang="zh-CN" sz="1800" b="0" i="0">
                                <a:solidFill>
                                  <a:srgbClr val="6565FF"/>
                                </a:solidFill>
                                <a:latin typeface="Cambria Math" pitchFamily="34" charset="0"/>
                                <a:ea typeface="Cambria Math" pitchFamily="34" charset="-122"/>
                                <a:cs typeface="Cambria Math" pitchFamily="34" charset="-120"/>
                              </a:rPr>
                              <m:t>=16,</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𝑞</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=12,</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=8,</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=2</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m:rPr>
                                <m:nor/>
                              </m:rPr>
                              <a:rPr lang="en-US" altLang="zh-CN" sz="1800" b="0" i="0">
                                <a:solidFill>
                                  <a:srgbClr val="6565FF"/>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时，所求四个数分别是0，4，8，16；</a:t>
                </a:r>
                <a:endParaRPr lang="en-US" altLang="zh-CN" sz="1800" dirty="0"/>
              </a:p>
              <a:p>
                <a:pPr latinLnBrk="1">
                  <a:lnSpc>
                    <a:spcPts val="4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时，所求四个数分别是15，9，3，1．</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所求四个数分别为</a:t>
                </a:r>
                <a:r>
                  <a:rPr lang="en-US" altLang="zh-CN" sz="1800" b="0" i="0" dirty="0">
                    <a:solidFill>
                      <a:srgbClr val="6565FF"/>
                    </a:solidFill>
                    <a:latin typeface="Times New Roman" pitchFamily="34" charset="0"/>
                    <a:ea typeface="微软雅黑" pitchFamily="34" charset="-122"/>
                    <a:cs typeface="Times New Roman" pitchFamily="34" charset="-120"/>
                  </a:rPr>
                  <a:t>0，4，8，16或15，9，3，1．</a:t>
                </a:r>
                <a:endParaRPr lang="en-US" altLang="zh-CN" sz="1800" dirty="0"/>
              </a:p>
            </p:txBody>
          </p:sp>
        </mc:Choice>
        <mc:Fallback xmlns="">
          <p:sp>
            <p:nvSpPr>
              <p:cNvPr id="2" name="QO_6_AN.31_1#7c17acf30?vcp=1&amp;vop=1&amp;pid=78ec02b01&amp;color=36,64,97&amp;vtp=1&amp;bbb=1">
                <a:extLst>
                  <a:ext uri="{FF2B5EF4-FFF2-40B4-BE49-F238E27FC236}">
                    <a16:creationId xmlns:a16="http://schemas.microsoft.com/office/drawing/2014/main" id="{04BC2E86-B6C4-77E1-9A50-E4E717F4FB0E}"/>
                  </a:ext>
                </a:extLst>
              </p:cNvPr>
              <p:cNvSpPr>
                <a:spLocks noRot="1" noChangeAspect="1" noMove="1" noResize="1" noEditPoints="1" noAdjustHandles="1" noChangeArrowheads="1" noChangeShapeType="1" noTextEdit="1"/>
              </p:cNvSpPr>
              <p:nvPr/>
            </p:nvSpPr>
            <p:spPr>
              <a:xfrm>
                <a:off x="539496" y="827998"/>
                <a:ext cx="11109960" cy="5402390"/>
              </a:xfrm>
              <a:prstGeom prst="rect">
                <a:avLst/>
              </a:prstGeom>
              <a:blipFill>
                <a:blip r:embed="rId2"/>
                <a:stretch>
                  <a:fillRect l="-1317" b="-2596"/>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3215057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checked= 1 &amp; amp; version = 1.0.5checked=1&amp;version=1.0.5checked= 1 &amp; amp; version = 1.0.5checked=1&amp;version=1.0.5">
    <p:spTree>
      <p:nvGrpSpPr>
        <p:cNvPr id="1" name=""/>
        <p:cNvGrpSpPr/>
        <p:nvPr/>
      </p:nvGrpSpPr>
      <p:grpSpPr>
        <a:xfrm>
          <a:off x="0" y="0"/>
          <a:ext cx="0" cy="0"/>
          <a:chOff x="0" y="0"/>
          <a:chExt cx="0" cy="0"/>
        </a:xfrm>
      </p:grpSpPr>
      <p:sp>
        <p:nvSpPr>
          <p:cNvPr id="2" name="QO_6_EX.32_1#7c17acf30?vcp=1&amp;vop=1&amp;pid=78ec02b01&amp;color=36,64,97&amp;vtp=1&amp;bt=1&amp;bbb=1&amp;hb=1"/>
          <p:cNvSpPr/>
          <p:nvPr/>
        </p:nvSpPr>
        <p:spPr>
          <a:xfrm>
            <a:off x="539496" y="3173812"/>
            <a:ext cx="11109960" cy="728980"/>
          </a:xfrm>
          <a:prstGeom prst="rect">
            <a:avLst/>
          </a:prstGeom>
          <a:noFill/>
          <a:ln/>
        </p:spPr>
        <p:txBody>
          <a:bodyPr wrap="none" lIns="0" tIns="0" rIns="0" bIns="0" rtlCol="0" anchor="t"/>
          <a:lstStyle/>
          <a:p>
            <a:pPr algn="l" latinLnBrk="1">
              <a:lnSpc>
                <a:spcPts val="31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根据前三个数成等差数列或后三个数成等比数列来设项是解题的关键</a:t>
            </a:r>
            <a:r>
              <a:rPr lang="en-US" altLang="zh-CN" sz="1800" b="0" i="0">
                <a:solidFill>
                  <a:srgbClr val="244061"/>
                </a:solidFill>
                <a:latin typeface="Times New Roman" pitchFamily="34" charset="0"/>
                <a:ea typeface="微软雅黑" pitchFamily="34" charset="-122"/>
                <a:cs typeface="Times New Roman" pitchFamily="34" charset="-120"/>
              </a:rPr>
              <a:t>，总之应尽量减少字母</a:t>
            </a:r>
          </a:p>
          <a:p>
            <a:pPr latinLnBrk="1">
              <a:lnSpc>
                <a:spcPts val="2900"/>
              </a:lnSpc>
            </a:pPr>
            <a:r>
              <a:rPr lang="en-US" altLang="zh-CN" b="0" i="0">
                <a:solidFill>
                  <a:srgbClr val="244061"/>
                </a:solidFill>
                <a:latin typeface="Times New Roman" pitchFamily="34" charset="0"/>
                <a:ea typeface="微软雅黑" pitchFamily="34" charset="-122"/>
                <a:cs typeface="Times New Roman" pitchFamily="34" charset="-120"/>
              </a:rPr>
              <a:t>及方程的个数</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amp;si=16checked= 1 &amp; amp; version = 1.0.5checked=1&amp;version=1.0.5checked= 1 &amp; amp; version = 1.0.5checked=1&amp;version=1.0.5">
    <p:spTree>
      <p:nvGrpSpPr>
        <p:cNvPr id="1" name=""/>
        <p:cNvGrpSpPr/>
        <p:nvPr/>
      </p:nvGrpSpPr>
      <p:grpSpPr>
        <a:xfrm>
          <a:off x="0" y="0"/>
          <a:ext cx="0" cy="0"/>
          <a:chOff x="0" y="0"/>
          <a:chExt cx="0" cy="0"/>
        </a:xfrm>
      </p:grpSpPr>
      <p:pic>
        <p:nvPicPr>
          <p:cNvPr id="2" name="C_4#52a33ef91?vcp=1&amp;pid=9722669fd&amp;color=36,64,97&amp;tib=255,255,255&amp;vtp=1&amp;bt=1" descr="preencoded.png"/>
          <p:cNvPicPr>
            <a:picLocks noChangeAspect="1"/>
          </p:cNvPicPr>
          <p:nvPr/>
        </p:nvPicPr>
        <p:blipFill>
          <a:blip r:embed="rId3"/>
          <a:stretch>
            <a:fillRect/>
          </a:stretch>
        </p:blipFill>
        <p:spPr>
          <a:xfrm>
            <a:off x="557784" y="828000"/>
            <a:ext cx="621792" cy="658368"/>
          </a:xfrm>
          <a:prstGeom prst="rect">
            <a:avLst/>
          </a:prstGeom>
        </p:spPr>
      </p:pic>
      <p:sp>
        <p:nvSpPr>
          <p:cNvPr id="3" name="C_4_BD#52a33ef91?vcp=1&amp;pid=9722669fd&amp;color=61,88,159&amp;vtp=1&amp;bbb=1"/>
          <p:cNvSpPr/>
          <p:nvPr/>
        </p:nvSpPr>
        <p:spPr>
          <a:xfrm>
            <a:off x="1289304"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p>
        </p:txBody>
      </p:sp>
      <p:sp>
        <p:nvSpPr>
          <p:cNvPr id="4" name="C_5_BD#ca1b78e47?vcp=1&amp;pid=52a33ef91&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忽略等比数列中项的符号致错</a:t>
            </a:r>
            <a:endParaRPr lang="en-US" altLang="zh-CN" sz="2200" dirty="0"/>
          </a:p>
        </p:txBody>
      </p:sp>
      <mc:AlternateContent xmlns:mc="http://schemas.openxmlformats.org/markup-compatibility/2006" xmlns:a14="http://schemas.microsoft.com/office/drawing/2010/main">
        <mc:Choice Requires="a14">
          <p:sp>
            <p:nvSpPr>
              <p:cNvPr id="5" name="QB_6_BD.33_1#43ff3efe0?vaa=1&amp;vcp=1&amp;vop=1&amp;pid=ca1b78e47&amp;color=36,64,97&amp;vtp=1&amp;bbb=1"/>
              <p:cNvSpPr/>
              <p:nvPr/>
            </p:nvSpPr>
            <p:spPr>
              <a:xfrm>
                <a:off x="539496" y="19718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=81</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的值为</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B_6_BD.33_1#43ff3efe0?vaa=1&amp;vcp=1&amp;vop=1&amp;pid=ca1b78e47&amp;color=36,64,97&amp;vtp=1&amp;bbb=1"/>
              <p:cNvSpPr>
                <a:spLocks noRot="1" noChangeAspect="1" noMove="1" noResize="1" noEditPoints="1" noAdjustHandles="1" noChangeArrowheads="1" noChangeShapeType="1" noTextEdit="1"/>
              </p:cNvSpPr>
              <p:nvPr/>
            </p:nvSpPr>
            <p:spPr>
              <a:xfrm>
                <a:off x="539496" y="1971892"/>
                <a:ext cx="11109960" cy="360680"/>
              </a:xfrm>
              <a:prstGeom prst="rect">
                <a:avLst/>
              </a:prstGeom>
              <a:blipFill>
                <a:blip r:embed="rId4"/>
                <a:stretch>
                  <a:fillRect l="-1317" t="-3333" b="-38333"/>
                </a:stretch>
              </a:blipFill>
              <a:ln/>
            </p:spPr>
            <p:txBody>
              <a:bodyPr/>
              <a:lstStyle/>
              <a:p>
                <a:r>
                  <a:rPr lang="zh-CN" altLang="en-US">
                    <a:noFill/>
                  </a:rPr>
                  <a:t> </a:t>
                </a:r>
              </a:p>
            </p:txBody>
          </p:sp>
        </mc:Fallback>
      </mc:AlternateContent>
      <p:sp>
        <p:nvSpPr>
          <p:cNvPr id="6" name="QB_6_AN.35_1#43ff3efe0.blank?vaa=1&amp;vcp=1&amp;vop=1&amp;pid=ca1b78e47&amp;color=36,64,97&amp;vpa=7&amp;vtp=1"/>
          <p:cNvSpPr/>
          <p:nvPr/>
        </p:nvSpPr>
        <p:spPr>
          <a:xfrm>
            <a:off x="6114320" y="1929982"/>
            <a:ext cx="2809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9</a:t>
            </a:r>
            <a:endParaRPr lang="en-US" altLang="zh-CN" dirty="0"/>
          </a:p>
        </p:txBody>
      </p:sp>
      <mc:AlternateContent xmlns:mc="http://schemas.openxmlformats.org/markup-compatibility/2006" xmlns:a14="http://schemas.microsoft.com/office/drawing/2010/main">
        <mc:Choice Requires="a14">
          <p:sp>
            <p:nvSpPr>
              <p:cNvPr id="7" name="QB_6_EX.34_1#43ff3efe0?vaa=1&amp;vcp=1&amp;vop=1&amp;pid=ca1b78e47&amp;color=36,64,97&amp;vtp=1&amp;bbb=1&amp;hb=1"/>
              <p:cNvSpPr/>
              <p:nvPr/>
            </p:nvSpPr>
            <p:spPr>
              <a:xfrm>
                <a:off x="539496" y="2335871"/>
                <a:ext cx="11109960" cy="24466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a:t>
                </a:r>
                <a:r>
                  <a:rPr lang="en-US" altLang="zh-CN" sz="1800" b="0" i="0" dirty="0">
                    <a:solidFill>
                      <a:srgbClr val="244061"/>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是等比数列，所以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e>
                        </m:d>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=81</m:t>
                    </m:r>
                  </m:oMath>
                </a14:m>
                <a:r>
                  <a:rPr lang="en-US" altLang="zh-CN" sz="1800" b="0" i="0" dirty="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r>
                      <a:rPr lang="en-US" altLang="zh-CN" sz="1800" b="0" i="0">
                        <a:solidFill>
                          <a:srgbClr val="244061"/>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错因分析】</a:t>
                </a:r>
                <a:r>
                  <a:rPr lang="en-US" altLang="zh-CN" sz="1800" b="0" i="0" dirty="0">
                    <a:solidFill>
                      <a:srgbClr val="244061"/>
                    </a:solidFill>
                    <a:latin typeface="Times New Roman" pitchFamily="34" charset="0"/>
                    <a:ea typeface="微软雅黑" pitchFamily="34" charset="-122"/>
                    <a:cs typeface="Times New Roman" pitchFamily="34" charset="-120"/>
                  </a:rPr>
                  <a:t>在上述解法中忽略了等比数列中所有偶数项同号，所有奇数项同号，由于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都是奇数项，</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它们的符号相同</a:t>
                </a:r>
                <a:r>
                  <a:rPr lang="en-US" altLang="zh-CN" sz="1800" b="0" i="0" dirty="0">
                    <a:solidFill>
                      <a:srgbClr val="244061"/>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为正．</a:t>
                </a:r>
                <a:endParaRPr lang="en-US" altLang="zh-CN" sz="180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正解】</a:t>
                </a:r>
                <a:r>
                  <a:rPr lang="en-US" altLang="zh-CN" sz="1800" b="0" i="0" dirty="0">
                    <a:solidFill>
                      <a:srgbClr val="244061"/>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是等比数列，所以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1</m:t>
                                </m:r>
                              </m:sub>
                            </m:sSub>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9</m:t>
                                </m:r>
                              </m:sub>
                            </m:sSub>
                          </m:e>
                        </m:d>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=81</m:t>
                    </m:r>
                  </m:oMath>
                </a14:m>
                <a:r>
                  <a:rPr lang="en-US" altLang="zh-CN" b="0" i="0" dirty="0">
                    <a:solidFill>
                      <a:srgbClr val="244061"/>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9</m:t>
                        </m:r>
                      </m:sub>
                    </m:sSub>
                  </m:oMath>
                </a14:m>
                <a:r>
                  <a:rPr lang="en-US" altLang="zh-CN" b="0" i="0" dirty="0">
                    <a:solidFill>
                      <a:srgbClr val="244061"/>
                    </a:solidFill>
                    <a:latin typeface="Times New Roman" pitchFamily="34" charset="0"/>
                    <a:ea typeface="微软雅黑" pitchFamily="34" charset="-122"/>
                    <a:cs typeface="Times New Roman" pitchFamily="34" charset="-120"/>
                  </a:rPr>
                  <a:t>同号，所以</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1</m:t>
                        </m:r>
                      </m:sub>
                    </m:sSub>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9</m:t>
                        </m:r>
                      </m:sub>
                    </m:sSub>
                    <m:r>
                      <a:rPr lang="en-US" altLang="zh-CN" b="0" i="0">
                        <a:solidFill>
                          <a:srgbClr val="244061"/>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B_6_EX.34_1#43ff3efe0?vaa=1&amp;vcp=1&amp;vop=1&amp;pid=ca1b78e47&amp;color=36,64,97&amp;vtp=1&amp;bbb=1&amp;hb=1"/>
              <p:cNvSpPr>
                <a:spLocks noRot="1" noChangeAspect="1" noMove="1" noResize="1" noEditPoints="1" noAdjustHandles="1" noChangeArrowheads="1" noChangeShapeType="1" noTextEdit="1"/>
              </p:cNvSpPr>
              <p:nvPr/>
            </p:nvSpPr>
            <p:spPr>
              <a:xfrm>
                <a:off x="539496" y="2335871"/>
                <a:ext cx="11109960" cy="2446655"/>
              </a:xfrm>
              <a:prstGeom prst="rect">
                <a:avLst/>
              </a:prstGeom>
              <a:blipFill>
                <a:blip r:embed="rId5"/>
                <a:stretch>
                  <a:fillRect l="-1317" r="-2305"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anim calcmode="lin" valueType="num">
                                      <p:cBhvr>
                                        <p:cTn id="3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Effect transition="in" filter="fade">
                                      <p:cBhvr>
                                        <p:cTn id="37" dur="500"/>
                                        <p:tgtEl>
                                          <p:spTgt spid="7">
                                            <p:txEl>
                                              <p:pRg st="5" end="5"/>
                                            </p:txEl>
                                          </p:spTgt>
                                        </p:tgtEl>
                                      </p:cBhvr>
                                    </p:animEffect>
                                    <p:anim calcmode="lin" valueType="num">
                                      <p:cBhvr>
                                        <p:cTn id="38"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6">
                                            <p:bg/>
                                          </p:spTgt>
                                        </p:tgtEl>
                                        <p:attrNameLst>
                                          <p:attrName>style.visibility</p:attrName>
                                        </p:attrNameLst>
                                      </p:cBhvr>
                                      <p:to>
                                        <p:strVal val="visible"/>
                                      </p:to>
                                    </p:set>
                                    <p:animEffect transition="in" filter="fade">
                                      <p:cBhvr>
                                        <p:cTn id="44" dur="500"/>
                                        <p:tgtEl>
                                          <p:spTgt spid="6">
                                            <p:bg/>
                                          </p:spTgt>
                                        </p:tgtEl>
                                      </p:cBhvr>
                                    </p:animEffect>
                                    <p:anim calcmode="lin" valueType="num">
                                      <p:cBhvr>
                                        <p:cTn id="45" dur="500" fill="hold"/>
                                        <p:tgtEl>
                                          <p:spTgt spid="6">
                                            <p:bg/>
                                          </p:spTgt>
                                        </p:tgtEl>
                                        <p:attrNameLst>
                                          <p:attrName>ppt_x</p:attrName>
                                        </p:attrNameLst>
                                      </p:cBhvr>
                                      <p:tavLst>
                                        <p:tav tm="0">
                                          <p:val>
                                            <p:strVal val="#ppt_x"/>
                                          </p:val>
                                        </p:tav>
                                        <p:tav tm="100000">
                                          <p:val>
                                            <p:strVal val="#ppt_x"/>
                                          </p:val>
                                        </p:tav>
                                      </p:tavLst>
                                    </p:anim>
                                    <p:anim calcmode="lin" valueType="num">
                                      <p:cBhvr>
                                        <p:cTn id="46" dur="500" fill="hold"/>
                                        <p:tgtEl>
                                          <p:spTgt spid="6">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Effect transition="in" filter="fade">
                                      <p:cBhvr>
                                        <p:cTn id="49" dur="500"/>
                                        <p:tgtEl>
                                          <p:spTgt spid="6">
                                            <p:txEl>
                                              <p:pRg st="0" end="0"/>
                                            </p:txEl>
                                          </p:spTgt>
                                        </p:tgtEl>
                                      </p:cBhvr>
                                    </p:animEffect>
                                    <p:anim calcmode="lin" valueType="num">
                                      <p:cBhvr>
                                        <p:cTn id="5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7_1#318ce1647?vaa=1&amp;vcp=1&amp;vop=1&amp;pid=ca1b78e47&amp;color=36,64,97&amp;vtp=1&amp;bt=1&amp;bbb=1"/>
              <p:cNvSpPr/>
              <p:nvPr/>
            </p:nvSpPr>
            <p:spPr>
              <a:xfrm>
                <a:off x="539496" y="1988806"/>
                <a:ext cx="11109960" cy="558800"/>
              </a:xfrm>
              <a:prstGeom prst="rect">
                <a:avLst/>
              </a:prstGeom>
              <a:noFill/>
              <a:ln/>
            </p:spPr>
            <p:txBody>
              <a:bodyPr wrap="none" lIns="0" tIns="0" rIns="0" bIns="0" rtlCol="0" anchor="t"/>
              <a:lstStyle/>
              <a:p>
                <a:pPr algn="l" latinLnBrk="1">
                  <a:lnSpc>
                    <a:spcPts val="44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800" b="0" i="0" dirty="0">
                    <a:solidFill>
                      <a:srgbClr val="244061"/>
                    </a:solidFill>
                    <a:latin typeface="Times New Roman" pitchFamily="34" charset="0"/>
                    <a:ea typeface="微软雅黑" pitchFamily="34" charset="-122"/>
                    <a:cs typeface="Times New Roman" pitchFamily="34" charset="-120"/>
                  </a:rPr>
                  <a:t>为等差数列，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800" b="0" i="0" dirty="0">
                    <a:solidFill>
                      <a:srgbClr val="244061"/>
                    </a:solidFill>
                    <a:latin typeface="Times New Roman" pitchFamily="34" charset="0"/>
                    <a:ea typeface="微软雅黑" pitchFamily="34" charset="-122"/>
                    <a:cs typeface="Times New Roman" pitchFamily="34" charset="-120"/>
                  </a:rPr>
                  <a:t>为等比数列，则</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2</m:t>
                            </m:r>
                          </m:sub>
                        </m:sSub>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的值为(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37_1#318ce1647?vaa=1&amp;vcp=1&amp;vop=1&amp;pid=ca1b78e47&amp;color=36,64,97&amp;vtp=1&amp;bt=1&amp;bbb=1"/>
              <p:cNvSpPr>
                <a:spLocks noRot="1" noChangeAspect="1" noMove="1" noResize="1" noEditPoints="1" noAdjustHandles="1" noChangeArrowheads="1" noChangeShapeType="1" noTextEdit="1"/>
              </p:cNvSpPr>
              <p:nvPr/>
            </p:nvSpPr>
            <p:spPr>
              <a:xfrm>
                <a:off x="539496" y="1988806"/>
                <a:ext cx="11109960" cy="558800"/>
              </a:xfrm>
              <a:prstGeom prst="rect">
                <a:avLst/>
              </a:prstGeom>
              <a:blipFill>
                <a:blip r:embed="rId3"/>
                <a:stretch>
                  <a:fillRect l="-1317" b="-8696"/>
                </a:stretch>
              </a:blipFill>
              <a:ln/>
            </p:spPr>
            <p:txBody>
              <a:bodyPr/>
              <a:lstStyle/>
              <a:p>
                <a:r>
                  <a:rPr lang="zh-CN" altLang="en-US">
                    <a:noFill/>
                  </a:rPr>
                  <a:t> </a:t>
                </a:r>
              </a:p>
            </p:txBody>
          </p:sp>
        </mc:Fallback>
      </mc:AlternateContent>
      <p:sp>
        <p:nvSpPr>
          <p:cNvPr id="3" name="QC_6_AN.39_1#318ce1647.bracket?vaa=1&amp;vcp=1&amp;vop=1&amp;pid=ca1b78e47&amp;color=36,64,97&amp;vpa=8&amp;vtp=1"/>
          <p:cNvSpPr/>
          <p:nvPr/>
        </p:nvSpPr>
        <p:spPr>
          <a:xfrm>
            <a:off x="10118789" y="218895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37_2#318ce1647.choices?vaa=1&amp;vcp=1&amp;vop=1&amp;pid=ca1b78e47&amp;color=36,64,97&amp;vtp=1&amp;bbb=1"/>
              <p:cNvSpPr/>
              <p:nvPr/>
            </p:nvSpPr>
            <p:spPr>
              <a:xfrm>
                <a:off x="539496" y="2548114"/>
                <a:ext cx="11109960" cy="525463"/>
              </a:xfrm>
              <a:prstGeom prst="rect">
                <a:avLst/>
              </a:prstGeom>
              <a:noFill/>
              <a:ln/>
            </p:spPr>
            <p:txBody>
              <a:bodyPr wrap="none" lIns="0" tIns="0" rIns="0" bIns="0" rtlCol="0" anchor="t"/>
              <a:lstStyle/>
              <a:p>
                <a:pPr latinLnBrk="1">
                  <a:lnSpc>
                    <a:spcPts val="4500"/>
                  </a:lnSpc>
                  <a:tabLst>
                    <a:tab pos="2660015" algn="l"/>
                    <a:tab pos="5497830" algn="l"/>
                    <a:tab pos="86658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37_2#318ce1647.choices?vaa=1&amp;vcp=1&amp;vop=1&amp;pid=ca1b78e47&amp;color=36,64,97&amp;vtp=1&amp;bbb=1"/>
              <p:cNvSpPr>
                <a:spLocks noRot="1" noChangeAspect="1" noMove="1" noResize="1" noEditPoints="1" noAdjustHandles="1" noChangeArrowheads="1" noChangeShapeType="1" noTextEdit="1"/>
              </p:cNvSpPr>
              <p:nvPr/>
            </p:nvSpPr>
            <p:spPr>
              <a:xfrm>
                <a:off x="539496" y="2548114"/>
                <a:ext cx="11109960" cy="525463"/>
              </a:xfrm>
              <a:prstGeom prst="rect">
                <a:avLst/>
              </a:prstGeom>
              <a:blipFill>
                <a:blip r:embed="rId4"/>
                <a:stretch>
                  <a:fillRect l="-1317"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38_1#318ce1647?vaa=1&amp;vcp=1&amp;vop=1&amp;pid=ca1b78e47&amp;color=36,64,97&amp;vtp=1&amp;bbb=1&amp;hb=1"/>
              <p:cNvSpPr/>
              <p:nvPr/>
            </p:nvSpPr>
            <p:spPr>
              <a:xfrm>
                <a:off x="539496" y="3074339"/>
                <a:ext cx="11109960" cy="1676908"/>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由于数列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为等差数列，设其公差为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×[−4−</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.因为</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为等比数列，所以</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smtClean="0">
                        <a:solidFill>
                          <a:srgbClr val="003760"/>
                        </a:solidFill>
                        <a:latin typeface="Cambria Math" pitchFamily="34" charset="0"/>
                        <a:ea typeface="Cambria Math" pitchFamily="34" charset="-122"/>
                        <a:cs typeface="Cambria Math" pitchFamily="34" charset="-120"/>
                      </a:rPr>
                      <m:t>×</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−4</m:t>
                        </m:r>
                      </m:e>
                    </m:d>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.又因为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与第1项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同号</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num>
                      <m:den>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𝑏</m:t>
                            </m:r>
                          </m:e>
                          <m:sub>
                            <m:r>
                              <a:rPr lang="en-US" altLang="zh-CN" b="0" i="0">
                                <a:solidFill>
                                  <a:srgbClr val="003760"/>
                                </a:solidFill>
                                <a:latin typeface="Cambria Math" pitchFamily="34" charset="0"/>
                                <a:ea typeface="Cambria Math" pitchFamily="34" charset="-122"/>
                                <a:cs typeface="Cambria Math" pitchFamily="34" charset="-120"/>
                              </a:rPr>
                              <m:t>2</m:t>
                            </m:r>
                          </m:sub>
                        </m:sSub>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5" name="QC_6_AS.38_1#318ce1647?vaa=1&amp;vcp=1&amp;vop=1&amp;pid=ca1b78e47&amp;color=36,64,97&amp;vtp=1&amp;bbb=1&amp;hb=1"/>
              <p:cNvSpPr>
                <a:spLocks noRot="1" noChangeAspect="1" noMove="1" noResize="1" noEditPoints="1" noAdjustHandles="1" noChangeArrowheads="1" noChangeShapeType="1" noTextEdit="1"/>
              </p:cNvSpPr>
              <p:nvPr/>
            </p:nvSpPr>
            <p:spPr>
              <a:xfrm>
                <a:off x="539496" y="3074339"/>
                <a:ext cx="11109960" cy="1676908"/>
              </a:xfrm>
              <a:prstGeom prst="rect">
                <a:avLst/>
              </a:prstGeom>
              <a:blipFill>
                <a:blip r:embed="rId5"/>
                <a:stretch>
                  <a:fillRect l="-1317" b="-32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8&amp;si=18checked= 1 &amp; amp; version = 1.0.5checked=1&amp;version=1.0.5checked= 1 &amp; amp; version = 1.0.5checked=1&amp;version=1.0.5">
    <p:spTree>
      <p:nvGrpSpPr>
        <p:cNvPr id="1" name=""/>
        <p:cNvGrpSpPr/>
        <p:nvPr/>
      </p:nvGrpSpPr>
      <p:grpSpPr>
        <a:xfrm>
          <a:off x="0" y="0"/>
          <a:ext cx="0" cy="0"/>
          <a:chOff x="0" y="0"/>
          <a:chExt cx="0" cy="0"/>
        </a:xfrm>
      </p:grpSpPr>
      <p:sp>
        <p:nvSpPr>
          <p:cNvPr id="2" name="C_5_BD#b1543eccf?vcp=1&amp;pid=52a33ef91&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易错点2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在等比数列的判定中忽略等比数列的项不为0致错</a:t>
            </a:r>
            <a:endParaRPr lang="en-US" altLang="zh-CN" sz="2200" dirty="0"/>
          </a:p>
        </p:txBody>
      </p:sp>
      <mc:AlternateContent xmlns:mc="http://schemas.openxmlformats.org/markup-compatibility/2006" xmlns:a14="http://schemas.microsoft.com/office/drawing/2010/main">
        <mc:Choice Requires="a14">
          <p:sp>
            <p:nvSpPr>
              <p:cNvPr id="3" name="QB_6_BD.41_1#4478e0a42?vaa=1&amp;vcp=1&amp;vop=1&amp;pid=b1543eccf&amp;color=36,64,97&amp;vtp=1&amp;bbb=1&amp;hb=1"/>
              <p:cNvSpPr/>
              <p:nvPr/>
            </p:nvSpPr>
            <p:spPr>
              <a:xfrm>
                <a:off x="539496" y="1272881"/>
                <a:ext cx="11109960" cy="1101344"/>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10</m:t>
                        </m:r>
                      </m:num>
                      <m:den>
                        <m:r>
                          <a:rPr lang="en-US" altLang="zh-CN" sz="1800" b="0" i="0">
                            <a:solidFill>
                              <a:srgbClr val="244061"/>
                            </a:solidFill>
                            <a:latin typeface="Cambria Math" pitchFamily="34" charset="0"/>
                            <a:ea typeface="Cambria Math" pitchFamily="34" charset="-122"/>
                            <a:cs typeface="Cambria Math" pitchFamily="34" charset="-120"/>
                          </a:rPr>
                          <m:t>3</m:t>
                        </m:r>
                      </m:den>
                    </m:f>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=0(</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err="1">
                    <a:solidFill>
                      <a:srgbClr val="244061"/>
                    </a:solidFill>
                    <a:latin typeface="Times New Roman" pitchFamily="34" charset="0"/>
                    <a:ea typeface="微软雅黑" pitchFamily="34" charset="-122"/>
                    <a:cs typeface="Times New Roman" pitchFamily="34" charset="-120"/>
                  </a:rPr>
                  <a:t>是等比数列</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4800"/>
                  </a:lnSpc>
                </a:pPr>
                <a:r>
                  <a:rPr lang="en-US" altLang="zh-CN" b="0" i="0">
                    <a:solidFill>
                      <a:srgbClr val="244061"/>
                    </a:solidFill>
                    <a:latin typeface="Times New Roman" pitchFamily="34" charset="0"/>
                    <a:ea typeface="微软雅黑" pitchFamily="34" charset="-122"/>
                    <a:cs typeface="Times New Roman" pitchFamily="34" charset="-120"/>
                  </a:rPr>
                  <a:t>则实数</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𝜆</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i="0" dirty="0">
                    <a:solidFill>
                      <a:srgbClr val="244061"/>
                    </a:solidFill>
                    <a:latin typeface="SimSun" pitchFamily="34" charset="0"/>
                    <a:ea typeface="SimSun" pitchFamily="34" charset="-122"/>
                    <a:cs typeface="SimSun" pitchFamily="34" charset="-120"/>
                  </a:rPr>
                  <a:t>_</a:t>
                </a:r>
                <a:r>
                  <a:rPr lang="en-US" altLang="zh-CN" sz="2700" b="0" i="0" u="sng" kern="0" spc="-99900" dirty="0">
                    <a:solidFill>
                      <a:srgbClr val="FFFFFF"/>
                    </a:solidFill>
                    <a:latin typeface="SimSun" panose="02010600030101010101" pitchFamily="2" charset="-122"/>
                    <a:ea typeface="微软雅黑" pitchFamily="34" charset="-122"/>
                    <a:cs typeface="Times New Roman" pitchFamily="34" charset="-120"/>
                  </a:rPr>
                  <a:t> </a:t>
                </a:r>
                <a:r>
                  <a:rPr lang="en-US" altLang="zh-CN" i="0" dirty="0">
                    <a:solidFill>
                      <a:srgbClr val="244061"/>
                    </a:solidFill>
                    <a:latin typeface="SimSun" pitchFamily="34" charset="0"/>
                    <a:ea typeface="SimSun" pitchFamily="34" charset="-122"/>
                    <a:cs typeface="SimSun" pitchFamily="34" charset="-120"/>
                  </a:rPr>
                  <a:t>___</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B_6_BD.41_1#4478e0a42?vaa=1&amp;vcp=1&amp;vop=1&amp;pid=b1543eccf&amp;color=36,64,97&amp;vtp=1&amp;bbb=1&amp;hb=1"/>
              <p:cNvSpPr>
                <a:spLocks noRot="1" noChangeAspect="1" noMove="1" noResize="1" noEditPoints="1" noAdjustHandles="1" noChangeArrowheads="1" noChangeShapeType="1" noTextEdit="1"/>
              </p:cNvSpPr>
              <p:nvPr/>
            </p:nvSpPr>
            <p:spPr>
              <a:xfrm>
                <a:off x="539496" y="1272881"/>
                <a:ext cx="11109960" cy="1101344"/>
              </a:xfrm>
              <a:prstGeom prst="rect">
                <a:avLst/>
              </a:prstGeom>
              <a:blipFill>
                <a:blip r:embed="rId3"/>
                <a:stretch>
                  <a:fillRect l="-1317" r="-2744" b="-127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EX.42_1#4478e0a42?vaa=1&amp;vcp=1&amp;vop=1&amp;pid=b1543eccf&amp;color=36,64,97&amp;vtp=1&amp;bbb=1&amp;hb=1"/>
              <p:cNvSpPr/>
              <p:nvPr/>
            </p:nvSpPr>
            <p:spPr>
              <a:xfrm>
                <a:off x="539496" y="2384956"/>
                <a:ext cx="11109960" cy="29957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e>
                    </m:d>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e>
                    </m:d>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10</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a:solidFill>
                                  <a:srgbClr val="244061"/>
                                </a:solidFill>
                                <a:latin typeface="Cambria Math" pitchFamily="34" charset="0"/>
                                <a:ea typeface="Cambria Math" pitchFamily="34" charset="-122"/>
                                <a:cs typeface="Cambria Math" pitchFamily="34" charset="-120"/>
                              </a:rPr>
                              <m:t>,</m:t>
                            </m:r>
                          </m:e>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𝜇𝜆</m:t>
                            </m:r>
                            <m:r>
                              <a:rPr lang="en-US" altLang="zh-CN" sz="1800" b="0" i="0">
                                <a:solidFill>
                                  <a:srgbClr val="244061"/>
                                </a:solidFill>
                                <a:latin typeface="Cambria Math" pitchFamily="34" charset="0"/>
                                <a:ea typeface="Cambria Math" pitchFamily="34" charset="-122"/>
                                <a:cs typeface="Cambria Math" pitchFamily="34" charset="-120"/>
                              </a:rPr>
                              <m:t>=1,</m:t>
                            </m:r>
                          </m:e>
                        </m:eqArr>
                      </m:e>
                    </m:d>
                  </m:oMath>
                </a14:m>
                <a:r>
                  <a:rPr lang="en-US" altLang="zh-CN" sz="1800" b="0" i="0" dirty="0">
                    <a:solidFill>
                      <a:srgbClr val="244061"/>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错因分析】</a:t>
                </a:r>
                <a:r>
                  <a:rPr lang="en-US" altLang="zh-CN" sz="1800" b="0" i="0" dirty="0">
                    <a:solidFill>
                      <a:srgbClr val="244061"/>
                    </a:solidFill>
                    <a:latin typeface="Times New Roman" pitchFamily="34" charset="0"/>
                    <a:ea typeface="微软雅黑" pitchFamily="34" charset="-122"/>
                    <a:cs typeface="Times New Roman" pitchFamily="34" charset="-120"/>
                  </a:rPr>
                  <a:t>上述解法看似没有问题，但实际上，当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−3</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，不能构成等比数列</a:t>
                </a:r>
                <a:r>
                  <a:rPr lang="en-US" altLang="zh-CN" sz="1800" b="0" i="0">
                    <a:solidFill>
                      <a:srgbClr val="244061"/>
                    </a:solidFill>
                    <a:latin typeface="Times New Roman" pitchFamily="34" charset="0"/>
                    <a:ea typeface="微软雅黑" pitchFamily="34" charset="-122"/>
                    <a:cs typeface="Times New Roman" pitchFamily="34" charset="-120"/>
                  </a:rPr>
                  <a:t>，错解</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的原因在于误认为只要满足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𝑞</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e>
                    </m:d>
                  </m:oMath>
                </a14:m>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就是等比数列，</a:t>
                </a:r>
                <a:r>
                  <a:rPr lang="en-US" altLang="zh-CN" sz="1800" b="0" i="0">
                    <a:solidFill>
                      <a:srgbClr val="244061"/>
                    </a:solidFill>
                    <a:latin typeface="Times New Roman" pitchFamily="34" charset="0"/>
                    <a:ea typeface="微软雅黑" pitchFamily="34" charset="-122"/>
                    <a:cs typeface="Times New Roman" pitchFamily="34" charset="-120"/>
                  </a:rPr>
                  <a:t>而忽略了等比数列中的项都不能为0</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的情况</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B_6_EX.42_1#4478e0a42?vaa=1&amp;vcp=1&amp;vop=1&amp;pid=b1543eccf&amp;color=36,64,97&amp;vtp=1&amp;bbb=1&amp;hb=1"/>
              <p:cNvSpPr>
                <a:spLocks noRot="1" noChangeAspect="1" noMove="1" noResize="1" noEditPoints="1" noAdjustHandles="1" noChangeArrowheads="1" noChangeShapeType="1" noTextEdit="1"/>
              </p:cNvSpPr>
              <p:nvPr/>
            </p:nvSpPr>
            <p:spPr>
              <a:xfrm>
                <a:off x="539496" y="2384956"/>
                <a:ext cx="11109960" cy="2995740"/>
              </a:xfrm>
              <a:prstGeom prst="rect">
                <a:avLst/>
              </a:prstGeom>
              <a:blipFill>
                <a:blip r:embed="rId4"/>
                <a:stretch>
                  <a:fillRect l="-1317" b="-467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checked= 1 &amp; amp; version = 1.0.5checked=1&amp;version=1.0.5checked= 1 &amp; amp; version = 1.0.5checked=1&amp;version=1.0.5">
    <p:spTree>
      <p:nvGrpSpPr>
        <p:cNvPr id="1" name=""/>
        <p:cNvGrpSpPr/>
        <p:nvPr/>
      </p:nvGrpSpPr>
      <p:grpSpPr>
        <a:xfrm>
          <a:off x="0" y="0"/>
          <a:ext cx="0" cy="0"/>
          <a:chOff x="0" y="0"/>
          <a:chExt cx="0" cy="0"/>
        </a:xfrm>
      </p:grpSpPr>
      <p:pic>
        <p:nvPicPr>
          <p:cNvPr id="2" name="C_1#fada54cc3.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fada54cc3.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第五章</a:t>
            </a:r>
            <a:endParaRPr lang="en-US" altLang="zh-CN" sz="5400" dirty="0"/>
          </a:p>
        </p:txBody>
      </p:sp>
      <p:sp>
        <p:nvSpPr>
          <p:cNvPr id="4" name="C_1_BD#fada54cc3.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数列</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EX.44_1#4478e0a42?vaa=1&amp;vcp=1&amp;vop=1&amp;pid=b1543eccf&amp;color=36,64,97&amp;mp=1&amp;vtp=1&amp;bt=1&amp;bbb=1&amp;hb=1"/>
              <p:cNvSpPr/>
              <p:nvPr/>
            </p:nvSpPr>
            <p:spPr>
              <a:xfrm>
                <a:off x="539496" y="1793735"/>
                <a:ext cx="11109960" cy="2913444"/>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【正解】</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e>
                    </m:d>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e>
                    </m:d>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10</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a:solidFill>
                                  <a:srgbClr val="244061"/>
                                </a:solidFill>
                                <a:latin typeface="Cambria Math" pitchFamily="34" charset="0"/>
                                <a:ea typeface="Cambria Math" pitchFamily="34" charset="-122"/>
                                <a:cs typeface="Cambria Math" pitchFamily="34" charset="-120"/>
                              </a:rPr>
                              <m:t>,</m:t>
                            </m:r>
                          </m:e>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𝜇𝜆</m:t>
                            </m:r>
                            <m:r>
                              <a:rPr lang="en-US" altLang="zh-CN" sz="1800" b="0" i="0">
                                <a:solidFill>
                                  <a:srgbClr val="244061"/>
                                </a:solidFill>
                                <a:latin typeface="Cambria Math" pitchFamily="34" charset="0"/>
                                <a:ea typeface="Cambria Math" pitchFamily="34" charset="-122"/>
                                <a:cs typeface="Cambria Math" pitchFamily="34" charset="-120"/>
                              </a:rPr>
                              <m:t>=1,</m:t>
                            </m:r>
                          </m:e>
                        </m:eqArr>
                      </m:e>
                    </m:d>
                  </m:oMath>
                </a14:m>
                <a:r>
                  <a:rPr lang="en-US" altLang="zh-CN" sz="1800" b="0" i="0" dirty="0">
                    <a:solidFill>
                      <a:srgbClr val="244061"/>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−3</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−3</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不是等比数列，故舍去；当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,所以</a:t>
                </a:r>
              </a:p>
              <a:p>
                <a:pPr latinLnBrk="1">
                  <a:lnSpc>
                    <a:spcPts val="45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1</m:t>
                        </m:r>
                      </m:num>
                      <m:den>
                        <m:r>
                          <a:rPr lang="en-US" altLang="zh-CN" b="0" i="0">
                            <a:solidFill>
                              <a:srgbClr val="244061"/>
                            </a:solidFill>
                            <a:latin typeface="Cambria Math" pitchFamily="34" charset="0"/>
                            <a:ea typeface="Cambria Math" pitchFamily="34" charset="-122"/>
                            <a:cs typeface="Cambria Math" pitchFamily="34" charset="-120"/>
                          </a:rPr>
                          <m:t>3</m:t>
                        </m:r>
                      </m:den>
                    </m:f>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是等比数列，所以</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𝜆</m:t>
                    </m:r>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1</m:t>
                        </m:r>
                      </m:num>
                      <m:den>
                        <m:r>
                          <a:rPr lang="en-US" altLang="zh-CN"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6_EX.44_1#4478e0a42?vaa=1&amp;vcp=1&amp;vop=1&amp;pid=b1543eccf&amp;color=36,64,97&amp;mp=1&amp;vtp=1&amp;bt=1&amp;bbb=1&amp;hb=1"/>
              <p:cNvSpPr>
                <a:spLocks noRot="1" noChangeAspect="1" noMove="1" noResize="1" noEditPoints="1" noAdjustHandles="1" noChangeArrowheads="1" noChangeShapeType="1" noTextEdit="1"/>
              </p:cNvSpPr>
              <p:nvPr/>
            </p:nvSpPr>
            <p:spPr>
              <a:xfrm>
                <a:off x="539496" y="1793735"/>
                <a:ext cx="11109960" cy="2913444"/>
              </a:xfrm>
              <a:prstGeom prst="rect">
                <a:avLst/>
              </a:prstGeom>
              <a:blipFill>
                <a:blip r:embed="rId3"/>
                <a:stretch>
                  <a:fillRect l="-1043" b="-292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5_1#4478e0a42?vaa=1&amp;vcp=1&amp;vop=1&amp;pid=b1543eccf&amp;color=36,64,97&amp;vtp=1&amp;bbb=1"/>
              <p:cNvSpPr/>
              <p:nvPr/>
            </p:nvSpPr>
            <p:spPr>
              <a:xfrm>
                <a:off x="539496" y="4707623"/>
                <a:ext cx="11109960" cy="525844"/>
              </a:xfrm>
              <a:prstGeom prst="rect">
                <a:avLst/>
              </a:prstGeom>
              <a:noFill/>
              <a:ln/>
            </p:spPr>
            <p:txBody>
              <a:bodyPr wrap="none" lIns="0" tIns="0" rIns="0" bIns="0" rtlCol="0" anchor="t"/>
              <a:lstStyle/>
              <a:p>
                <a:pPr algn="l" latinLnBrk="1">
                  <a:lnSpc>
                    <a:spcPts val="45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3" name="QB_6_AN.45_1#4478e0a42?vaa=1&amp;vcp=1&amp;vop=1&amp;pid=b1543eccf&amp;color=36,64,97&amp;vtp=1&amp;bbb=1"/>
              <p:cNvSpPr>
                <a:spLocks noRot="1" noChangeAspect="1" noMove="1" noResize="1" noEditPoints="1" noAdjustHandles="1" noChangeArrowheads="1" noChangeShapeType="1" noTextEdit="1"/>
              </p:cNvSpPr>
              <p:nvPr/>
            </p:nvSpPr>
            <p:spPr>
              <a:xfrm>
                <a:off x="539496" y="4707623"/>
                <a:ext cx="11109960" cy="525844"/>
              </a:xfrm>
              <a:prstGeom prst="rect">
                <a:avLst/>
              </a:prstGeom>
              <a:blipFill>
                <a:blip r:embed="rId4"/>
                <a:stretch>
                  <a:fillRect l="-1317" b="-149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0&amp;si=20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6_1#1db79e497?vaa=1&amp;vcp=1&amp;vop=1&amp;pid=b1543eccf&amp;color=36,64,97&amp;vtp=1&amp;bt=1&amp;bbb=1"/>
              <p:cNvSpPr/>
              <p:nvPr/>
            </p:nvSpPr>
            <p:spPr>
              <a:xfrm>
                <a:off x="539496" y="2754584"/>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2-1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的前三项依次是</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m:t>
                    </m:r>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，则实数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的值为</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B_6_BD.46_1#1db79e497?vaa=1&amp;vcp=1&amp;vop=1&amp;pid=b1543eccf&amp;color=36,64,97&amp;vtp=1&amp;bt=1&amp;bbb=1"/>
              <p:cNvSpPr>
                <a:spLocks noRot="1" noChangeAspect="1" noMove="1" noResize="1" noEditPoints="1" noAdjustHandles="1" noChangeArrowheads="1" noChangeShapeType="1" noTextEdit="1"/>
              </p:cNvSpPr>
              <p:nvPr/>
            </p:nvSpPr>
            <p:spPr>
              <a:xfrm>
                <a:off x="539496" y="2754584"/>
                <a:ext cx="11109960" cy="360680"/>
              </a:xfrm>
              <a:prstGeom prst="rect">
                <a:avLst/>
              </a:prstGeom>
              <a:blipFill>
                <a:blip r:embed="rId3"/>
                <a:stretch>
                  <a:fillRect l="-1317" t="-3390"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8_1#1db79e497.blank?vaa=1&amp;vcp=1&amp;vop=1&amp;pid=b1543eccf&amp;color=36,64,97&amp;vpa=10&amp;vtp=1&amp;bbb=1"/>
              <p:cNvSpPr/>
              <p:nvPr/>
            </p:nvSpPr>
            <p:spPr>
              <a:xfrm>
                <a:off x="8029067" y="2796938"/>
                <a:ext cx="415925"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48_1#1db79e497.blank?vaa=1&amp;vcp=1&amp;vop=1&amp;pid=b1543eccf&amp;color=36,64,97&amp;vpa=10&amp;vtp=1&amp;bbb=1"/>
              <p:cNvSpPr>
                <a:spLocks noRot="1" noChangeAspect="1" noMove="1" noResize="1" noEditPoints="1" noAdjustHandles="1" noChangeArrowheads="1" noChangeShapeType="1" noTextEdit="1"/>
              </p:cNvSpPr>
              <p:nvPr/>
            </p:nvSpPr>
            <p:spPr>
              <a:xfrm>
                <a:off x="8029067" y="2796938"/>
                <a:ext cx="415925" cy="260350"/>
              </a:xfrm>
              <a:prstGeom prst="rect">
                <a:avLst/>
              </a:prstGeom>
              <a:blipFill>
                <a:blip r:embed="rId4"/>
                <a:stretch>
                  <a:fillRect r="-5882" b="-930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47_1#1db79e497?vaa=1&amp;vcp=1&amp;vop=1&amp;pid=b1543eccf&amp;color=36,64,97&amp;vtp=1&amp;bbb=1&amp;hb=1"/>
              <p:cNvSpPr/>
              <p:nvPr/>
            </p:nvSpPr>
            <p:spPr>
              <a:xfrm>
                <a:off x="539496" y="3125171"/>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的等比中项，所以</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+2</m:t>
                            </m:r>
                          </m:e>
                        </m:d>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e>
                    </m:d>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+4=0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或</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时，第2，3项均为0，不符合题意，故舍去；当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时，前三项依次为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，符合</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题意</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𝑎</m:t>
                    </m:r>
                    <m:r>
                      <a:rPr lang="en-US" altLang="zh-CN"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6_AS.47_1#1db79e497?vaa=1&amp;vcp=1&amp;vop=1&amp;pid=b1543eccf&amp;color=36,64,97&amp;vtp=1&amp;bbb=1&amp;hb=1"/>
              <p:cNvSpPr>
                <a:spLocks noRot="1" noChangeAspect="1" noMove="1" noResize="1" noEditPoints="1" noAdjustHandles="1" noChangeArrowheads="1" noChangeShapeType="1" noTextEdit="1"/>
              </p:cNvSpPr>
              <p:nvPr/>
            </p:nvSpPr>
            <p:spPr>
              <a:xfrm>
                <a:off x="539496" y="3125171"/>
                <a:ext cx="11109960" cy="1192340"/>
              </a:xfrm>
              <a:prstGeom prst="rect">
                <a:avLst/>
              </a:prstGeom>
              <a:blipFill>
                <a:blip r:embed="rId5"/>
                <a:stretch>
                  <a:fillRect l="-1317" r="-878"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50_1#bc84cd315?vcp=1&amp;vop=1&amp;pid=b1543eccf&amp;color=36,64,97&amp;vtp=1&amp;bt=1&amp;bbb=1"/>
              <p:cNvSpPr/>
              <p:nvPr/>
            </p:nvSpPr>
            <p:spPr>
              <a:xfrm>
                <a:off x="539496" y="254246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2-2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为常数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，试探究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是不是等比数列，并求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50_1#bc84cd315?vcp=1&amp;vop=1&amp;pid=b1543eccf&amp;color=36,64,97&amp;vtp=1&amp;bt=1&amp;bbb=1"/>
              <p:cNvSpPr>
                <a:spLocks noRot="1" noChangeAspect="1" noMove="1" noResize="1" noEditPoints="1" noAdjustHandles="1" noChangeArrowheads="1" noChangeShapeType="1" noTextEdit="1"/>
              </p:cNvSpPr>
              <p:nvPr/>
            </p:nvSpPr>
            <p:spPr>
              <a:xfrm>
                <a:off x="539496" y="2542463"/>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AN.51_1#bc84cd315?vcp=1&amp;vop=1&amp;pid=b1543eccf&amp;color=36,64,97&amp;vtp=1&amp;bbb=1&amp;hb=1"/>
              <p:cNvSpPr/>
              <p:nvPr/>
            </p:nvSpPr>
            <p:spPr>
              <a:xfrm>
                <a:off x="539496" y="2903397"/>
                <a:ext cx="11109960" cy="160845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,此时数列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不是等比数列，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为首项，2为公比的等比数列</a:t>
                </a:r>
                <a:r>
                  <a:rPr lang="en-US" altLang="zh-CN" sz="1800" b="0" i="0">
                    <a:solidFill>
                      <a:srgbClr val="6565FF"/>
                    </a:solidFill>
                    <a:latin typeface="Times New Roman" pitchFamily="34" charset="0"/>
                    <a:ea typeface="微软雅黑" pitchFamily="34" charset="-122"/>
                    <a:cs typeface="Times New Roman" pitchFamily="34" charset="-120"/>
                  </a:rPr>
                  <a:t>，此时</a:t>
                </a:r>
              </a:p>
              <a:p>
                <a:pPr latinLnBrk="1">
                  <a:lnSpc>
                    <a:spcPts val="3100"/>
                  </a:lnSpc>
                </a:pP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𝜆</m:t>
                    </m:r>
                    <m:r>
                      <a:rPr lang="en-US" altLang="zh-CN" b="0" i="0">
                        <a:solidFill>
                          <a:srgbClr val="6565FF"/>
                        </a:solidFill>
                        <a:latin typeface="Cambria Math" pitchFamily="34" charset="0"/>
                        <a:ea typeface="Cambria Math" pitchFamily="34" charset="-122"/>
                        <a:cs typeface="Cambria Math" pitchFamily="34" charset="-120"/>
                      </a:rPr>
                      <m:t>=</m:t>
                    </m:r>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𝜆</m:t>
                        </m:r>
                      </m:e>
                    </m:d>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oMath>
                </a14:m>
                <a:r>
                  <a:rPr lang="en-US" altLang="zh-CN"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𝜆</m:t>
                        </m:r>
                      </m:e>
                    </m:d>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AN.51_1#bc84cd315?vcp=1&amp;vop=1&amp;pid=b1543eccf&amp;color=36,64,97&amp;vtp=1&amp;bbb=1&amp;hb=1"/>
              <p:cNvSpPr>
                <a:spLocks noRot="1" noChangeAspect="1" noMove="1" noResize="1" noEditPoints="1" noAdjustHandles="1" noChangeArrowheads="1" noChangeShapeType="1" noTextEdit="1"/>
              </p:cNvSpPr>
              <p:nvPr/>
            </p:nvSpPr>
            <p:spPr>
              <a:xfrm>
                <a:off x="539496" y="2903397"/>
                <a:ext cx="11109960" cy="1608455"/>
              </a:xfrm>
              <a:prstGeom prst="rect">
                <a:avLst/>
              </a:prstGeom>
              <a:blipFill>
                <a:blip r:embed="rId4"/>
                <a:stretch>
                  <a:fillRect l="-1317"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checked= 1 &amp; amp; version = 1.0.5checked=1&amp;version=1.0.5checked= 1 &amp; amp; version = 1.0.5checked=1&amp;version=1.0.5">
    <p:spTree>
      <p:nvGrpSpPr>
        <p:cNvPr id="1" name=""/>
        <p:cNvGrpSpPr/>
        <p:nvPr/>
      </p:nvGrpSpPr>
      <p:grpSpPr>
        <a:xfrm>
          <a:off x="0" y="0"/>
          <a:ext cx="0" cy="0"/>
          <a:chOff x="0" y="0"/>
          <a:chExt cx="0" cy="0"/>
        </a:xfrm>
      </p:grpSpPr>
      <p:pic>
        <p:nvPicPr>
          <p:cNvPr id="2" name="C_4#359c40e15?vcp=1&amp;pid=9722669fd&amp;color=36,64,97&amp;tib=255,255,255&amp;vtp=1&amp;bt=1" descr="preencoded.png"/>
          <p:cNvPicPr>
            <a:picLocks noChangeAspect="1"/>
          </p:cNvPicPr>
          <p:nvPr/>
        </p:nvPicPr>
        <p:blipFill>
          <a:blip r:embed="rId3"/>
          <a:stretch>
            <a:fillRect/>
          </a:stretch>
        </p:blipFill>
        <p:spPr>
          <a:xfrm>
            <a:off x="557784" y="828000"/>
            <a:ext cx="512064" cy="548640"/>
          </a:xfrm>
          <a:prstGeom prst="rect">
            <a:avLst/>
          </a:prstGeom>
        </p:spPr>
      </p:pic>
      <p:sp>
        <p:nvSpPr>
          <p:cNvPr id="3" name="C_4_BD#359c40e15?vcp=1&amp;pid=9722669fd&amp;color=61,88,159&amp;vtp=1&amp;bbb=1"/>
          <p:cNvSpPr/>
          <p:nvPr/>
        </p:nvSpPr>
        <p:spPr>
          <a:xfrm>
            <a:off x="1225296" y="846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5_BD#8aab6792c?vcp=1&amp;pid=359c40e15&amp;color=0,55,96&amp;vtp=1&amp;bbb=1"/>
          <p:cNvSpPr/>
          <p:nvPr/>
        </p:nvSpPr>
        <p:spPr>
          <a:xfrm>
            <a:off x="539496" y="13674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基础应用</a:t>
            </a:r>
            <a:endParaRPr lang="en-US" altLang="zh-CN" sz="2400" dirty="0"/>
          </a:p>
        </p:txBody>
      </p:sp>
      <p:sp>
        <p:nvSpPr>
          <p:cNvPr id="5" name="C_6_BD#9279df642?vcp=1&amp;pid=8aab6792c&amp;color=101,101,255&amp;vtp=1&amp;bbb=1"/>
          <p:cNvSpPr/>
          <p:nvPr/>
        </p:nvSpPr>
        <p:spPr>
          <a:xfrm>
            <a:off x="539496" y="18975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等比数列的判定与证明</a:t>
            </a:r>
            <a:endParaRPr lang="en-US" altLang="zh-CN" sz="2200" dirty="0"/>
          </a:p>
        </p:txBody>
      </p:sp>
      <mc:AlternateContent xmlns:mc="http://schemas.openxmlformats.org/markup-compatibility/2006" xmlns:a14="http://schemas.microsoft.com/office/drawing/2010/main">
        <mc:Choice Requires="a14">
          <p:sp>
            <p:nvSpPr>
              <p:cNvPr id="6" name="QO_7_BD.52_1#4b0f15dd2?vcp=1&amp;vop=1&amp;pid=9279df642&amp;color=36,64,97&amp;vtp=1&amp;bbb=1&amp;hb=1"/>
              <p:cNvSpPr/>
              <p:nvPr/>
            </p:nvSpPr>
            <p:spPr>
              <a:xfrm>
                <a:off x="539496" y="2340951"/>
                <a:ext cx="11109960" cy="938340"/>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3</m:t>
                        </m:r>
                      </m:den>
                    </m:f>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−4</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−1</m:t>
                            </m:r>
                          </m:e>
                        </m:d>
                      </m:e>
                      <m:sup>
                        <m:r>
                          <a:rPr lang="en-US" altLang="zh-CN" sz="1800" b="0" i="0">
                            <a:solidFill>
                              <a:srgbClr val="244061"/>
                            </a:solidFill>
                            <a:latin typeface="Cambria Math" pitchFamily="34" charset="0"/>
                            <a:ea typeface="Cambria Math" pitchFamily="34" charset="-122"/>
                            <a:cs typeface="Cambria Math" pitchFamily="34" charset="-120"/>
                          </a:rPr>
                          <m:t>𝑛</m:t>
                        </m:r>
                      </m:sup>
                    </m:sSup>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+21</m:t>
                        </m:r>
                      </m:e>
                    </m:d>
                  </m:oMath>
                </a14:m>
                <a:r>
                  <a:rPr lang="en-US" altLang="zh-CN" sz="1800"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为常数，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正整数</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7_BD.52_1#4b0f15dd2?vcp=1&amp;vop=1&amp;pid=9279df642&amp;color=36,64,97&amp;vtp=1&amp;bbb=1&amp;hb=1"/>
              <p:cNvSpPr>
                <a:spLocks noRot="1" noChangeAspect="1" noMove="1" noResize="1" noEditPoints="1" noAdjustHandles="1" noChangeArrowheads="1" noChangeShapeType="1" noTextEdit="1"/>
              </p:cNvSpPr>
              <p:nvPr/>
            </p:nvSpPr>
            <p:spPr>
              <a:xfrm>
                <a:off x="539496" y="2340951"/>
                <a:ext cx="11109960" cy="938340"/>
              </a:xfrm>
              <a:prstGeom prst="rect">
                <a:avLst/>
              </a:prstGeom>
              <a:blipFill>
                <a:blip r:embed="rId4"/>
                <a:stretch>
                  <a:fillRect l="-1317" b="-149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8_BD.53_1#737cfa3f7?vcp=1&amp;vop=1&amp;pid=4b0f15dd2&amp;color=36,64,97&amp;vtp=1&amp;bbb=1"/>
              <p:cNvSpPr/>
              <p:nvPr/>
            </p:nvSpPr>
            <p:spPr>
              <a:xfrm>
                <a:off x="539496" y="3322280"/>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证明：对任意实数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不是等比数列;</a:t>
                </a:r>
                <a:endParaRPr lang="en-US" altLang="zh-CN" sz="1800" dirty="0"/>
              </a:p>
            </p:txBody>
          </p:sp>
        </mc:Choice>
        <mc:Fallback xmlns="">
          <p:sp>
            <p:nvSpPr>
              <p:cNvPr id="7" name="QO_8_BD.53_1#737cfa3f7?vcp=1&amp;vop=1&amp;pid=4b0f15dd2&amp;color=36,64,97&amp;vtp=1&amp;bbb=1"/>
              <p:cNvSpPr>
                <a:spLocks noRot="1" noChangeAspect="1" noMove="1" noResize="1" noEditPoints="1" noAdjustHandles="1" noChangeArrowheads="1" noChangeShapeType="1" noTextEdit="1"/>
              </p:cNvSpPr>
              <p:nvPr/>
            </p:nvSpPr>
            <p:spPr>
              <a:xfrm>
                <a:off x="539496" y="3322280"/>
                <a:ext cx="11109960" cy="360680"/>
              </a:xfrm>
              <a:prstGeom prst="rect">
                <a:avLst/>
              </a:prstGeom>
              <a:blipFill>
                <a:blip r:embed="rId5"/>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8_AN.54_1#737cfa3f7?vcp=1&amp;vop=1&amp;pid=4b0f15dd2&amp;color=36,64,97&amp;vtp=1&amp;bbb=1&amp;hb=1"/>
              <p:cNvSpPr/>
              <p:nvPr/>
            </p:nvSpPr>
            <p:spPr>
              <a:xfrm>
                <a:off x="539496" y="3695597"/>
                <a:ext cx="11109960" cy="17130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.假设存在一个实数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，使数列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是等</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比数列</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−3</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−4</m:t>
                        </m: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𝜆</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+9=</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𝜆</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9=0</m:t>
                    </m:r>
                  </m:oMath>
                </a14:m>
                <a:r>
                  <a:rPr lang="en-US" altLang="zh-CN" sz="1800" b="0" i="0" dirty="0">
                    <a:solidFill>
                      <a:srgbClr val="6565FF"/>
                    </a:solidFill>
                    <a:latin typeface="Times New Roman" pitchFamily="34" charset="0"/>
                    <a:ea typeface="微软雅黑" pitchFamily="34" charset="-122"/>
                    <a:cs typeface="Times New Roman" pitchFamily="34" charset="-120"/>
                  </a:rPr>
                  <a:t>，矛盾.故对任意实数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不是等比数列</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8" name="QO_8_AN.54_1#737cfa3f7?vcp=1&amp;vop=1&amp;pid=4b0f15dd2&amp;color=36,64,97&amp;vtp=1&amp;bbb=1&amp;hb=1"/>
              <p:cNvSpPr>
                <a:spLocks noRot="1" noChangeAspect="1" noMove="1" noResize="1" noEditPoints="1" noAdjustHandles="1" noChangeArrowheads="1" noChangeShapeType="1" noTextEdit="1"/>
              </p:cNvSpPr>
              <p:nvPr/>
            </p:nvSpPr>
            <p:spPr>
              <a:xfrm>
                <a:off x="539496" y="3695597"/>
                <a:ext cx="11109960" cy="1713040"/>
              </a:xfrm>
              <a:prstGeom prst="rect">
                <a:avLst/>
              </a:prstGeom>
              <a:blipFill>
                <a:blip r:embed="rId6"/>
                <a:stretch>
                  <a:fillRect l="-1317" r="-549" b="-81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anim calcmode="lin" valueType="num">
                                      <p:cBhvr>
                                        <p:cTn id="28"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55_1#268270906?vcp=1&amp;vop=1&amp;pid=4b0f15dd2&amp;color=36,64,97&amp;vtp=1&amp;bt=1&amp;bbb=1"/>
              <p:cNvSpPr/>
              <p:nvPr/>
            </p:nvSpPr>
            <p:spPr>
              <a:xfrm>
                <a:off x="539496" y="130630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试判断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是否为等比数列.</a:t>
                </a:r>
                <a:endParaRPr lang="en-US" altLang="zh-CN" sz="1800" dirty="0"/>
              </a:p>
            </p:txBody>
          </p:sp>
        </mc:Choice>
        <mc:Fallback xmlns="">
          <p:sp>
            <p:nvSpPr>
              <p:cNvPr id="2" name="QO_8_BD.55_1#268270906?vcp=1&amp;vop=1&amp;pid=4b0f15dd2&amp;color=36,64,97&amp;vtp=1&amp;bt=1&amp;bbb=1"/>
              <p:cNvSpPr>
                <a:spLocks noRot="1" noChangeAspect="1" noMove="1" noResize="1" noEditPoints="1" noAdjustHandles="1" noChangeArrowheads="1" noChangeShapeType="1" noTextEdit="1"/>
              </p:cNvSpPr>
              <p:nvPr/>
            </p:nvSpPr>
            <p:spPr>
              <a:xfrm>
                <a:off x="539496" y="1306308"/>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56_1#268270906?vcp=1&amp;vop=1&amp;pid=4b0f15dd2&amp;color=36,64,97&amp;vtp=1&amp;bbb=1&amp;hb=1"/>
              <p:cNvSpPr/>
              <p:nvPr/>
            </p:nvSpPr>
            <p:spPr>
              <a:xfrm>
                <a:off x="539496" y="1679942"/>
                <a:ext cx="11109960" cy="4191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m:t>
                            </m:r>
                          </m:e>
                        </m:d>
                      </m:e>
                      <m:sup>
                        <m:r>
                          <a:rPr lang="en-US" altLang="zh-CN" sz="1800" b="0" i="0">
                            <a:solidFill>
                              <a:srgbClr val="6565FF"/>
                            </a:solidFill>
                            <a:latin typeface="Cambria Math" pitchFamily="34" charset="0"/>
                            <a:ea typeface="Cambria Math" pitchFamily="34" charset="-122"/>
                            <a:cs typeface="Cambria Math" pitchFamily="34" charset="-120"/>
                          </a:rPr>
                          <m:t>𝑛</m:t>
                        </m:r>
                      </m:sup>
                    </m:sSup>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+21</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ct val="150000"/>
                  </a:lnSpc>
                </a:pPr>
                <a:endParaRPr lang="en-US" altLang="zh-CN" dirty="0"/>
              </a:p>
            </p:txBody>
          </p:sp>
        </mc:Choice>
        <mc:Fallback xmlns="">
          <p:sp>
            <p:nvSpPr>
              <p:cNvPr id="3" name="QO_8_AN.56_1#268270906?vcp=1&amp;vop=1&amp;pid=4b0f15dd2&amp;color=36,64,97&amp;vtp=1&amp;bbb=1&amp;hb=1"/>
              <p:cNvSpPr>
                <a:spLocks noRot="1" noChangeAspect="1" noMove="1" noResize="1" noEditPoints="1" noAdjustHandles="1" noChangeArrowheads="1" noChangeShapeType="1" noTextEdit="1"/>
              </p:cNvSpPr>
              <p:nvPr/>
            </p:nvSpPr>
            <p:spPr>
              <a:xfrm>
                <a:off x="539496" y="1679942"/>
                <a:ext cx="11109960" cy="419100"/>
              </a:xfrm>
              <a:prstGeom prst="rect">
                <a:avLst/>
              </a:prstGeom>
              <a:blipFill>
                <a:blip r:embed="rId4"/>
                <a:stretch>
                  <a:fillRect l="-1317" b="-2352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EX.57_1#4b0f15dd2?vcp=1&amp;vop=1&amp;pid=9279df642&amp;color=36,64,97&amp;vtp=1&amp;bbb=1&amp;hb=1"/>
              <p:cNvSpPr/>
              <p:nvPr/>
            </p:nvSpPr>
            <p:spPr>
              <a:xfrm>
                <a:off x="539496" y="4031348"/>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本题的易错之处有以下两个方面：一是在证明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不是等比数列时</a:t>
                </a:r>
                <a:r>
                  <a:rPr lang="en-US" altLang="zh-CN" sz="1800" b="0" i="0">
                    <a:solidFill>
                      <a:srgbClr val="244061"/>
                    </a:solidFill>
                    <a:latin typeface="Times New Roman" pitchFamily="34" charset="0"/>
                    <a:ea typeface="微软雅黑" pitchFamily="34" charset="-122"/>
                    <a:cs typeface="Times New Roman" pitchFamily="34" charset="-120"/>
                  </a:rPr>
                  <a:t>，转化为证明</a:t>
                </a:r>
              </a:p>
              <a:p>
                <a:pPr latinLnBrk="1">
                  <a:lnSpc>
                    <a:spcPts val="3300"/>
                  </a:lnSpc>
                </a:pP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，使解题过程无法进行下去，事实上，要证明数列不是等比数列，只需证明</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即可</a:t>
                </a:r>
                <a:r>
                  <a:rPr lang="en-US" altLang="zh-CN" sz="1800" b="0" i="0">
                    <a:solidFill>
                      <a:srgbClr val="244061"/>
                    </a:solidFill>
                    <a:latin typeface="Times New Roman" pitchFamily="34" charset="0"/>
                    <a:ea typeface="微软雅黑" pitchFamily="34" charset="-122"/>
                    <a:cs typeface="Times New Roman" pitchFamily="34" charset="-120"/>
                  </a:rPr>
                  <a:t>；二</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是在证明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是等比数列时，忽视等比数列中的每一项均不为0的条件，不能对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的关系进行分类讨论，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从而造成解题步骤不全面</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EX.57_1#4b0f15dd2?vcp=1&amp;vop=1&amp;pid=9279df642&amp;color=36,64,97&amp;vtp=1&amp;bbb=1&amp;hb=1"/>
              <p:cNvSpPr>
                <a:spLocks noRot="1" noChangeAspect="1" noMove="1" noResize="1" noEditPoints="1" noAdjustHandles="1" noChangeArrowheads="1" noChangeShapeType="1" noTextEdit="1"/>
              </p:cNvSpPr>
              <p:nvPr/>
            </p:nvSpPr>
            <p:spPr>
              <a:xfrm>
                <a:off x="539496" y="4031348"/>
                <a:ext cx="11109960" cy="1611440"/>
              </a:xfrm>
              <a:prstGeom prst="rect">
                <a:avLst/>
              </a:prstGeom>
              <a:blipFill>
                <a:blip r:embed="rId5"/>
                <a:stretch>
                  <a:fillRect l="-1317" r="-659" b="-86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AN.56_1#268270906?vcp=1&amp;vop=1&amp;pid=4b0f15dd2&amp;color=36,64,97&amp;vtp=1&amp;bbb=1&amp;hb=1">
                <a:extLst>
                  <a:ext uri="{FF2B5EF4-FFF2-40B4-BE49-F238E27FC236}">
                    <a16:creationId xmlns:a16="http://schemas.microsoft.com/office/drawing/2014/main" id="{41C01D21-B324-7C23-0277-3991F6142736}"/>
                  </a:ext>
                </a:extLst>
              </p:cNvPr>
              <p:cNvSpPr/>
              <p:nvPr/>
            </p:nvSpPr>
            <p:spPr>
              <a:xfrm>
                <a:off x="539496" y="2099042"/>
                <a:ext cx="11109960" cy="1041400"/>
              </a:xfrm>
              <a:prstGeom prst="rect">
                <a:avLst/>
              </a:prstGeom>
              <a:noFill/>
              <a:ln/>
            </p:spPr>
            <p:txBody>
              <a:bodyPr wrap="square" lIns="0" tIns="0" rIns="0" bIns="0" rtlCol="0" anchor="t"/>
              <a:lstStyle/>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m:t>
                            </m:r>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+1)+21]=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m:t>
                            </m:r>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+14</m:t>
                        </m:r>
                      </m:e>
                    </m: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m:t>
                            </m:r>
                          </m:e>
                        </m:d>
                      </m:e>
                      <m:sup>
                        <m:r>
                          <a:rPr lang="en-US" altLang="zh-CN" sz="1800" b="0" i="0">
                            <a:solidFill>
                              <a:srgbClr val="6565FF"/>
                            </a:solidFill>
                            <a:latin typeface="Cambria Math" pitchFamily="34" charset="0"/>
                            <a:ea typeface="Cambria Math" pitchFamily="34" charset="-122"/>
                            <a:cs typeface="Cambria Math" pitchFamily="34" charset="-120"/>
                          </a:rPr>
                          <m:t>𝑛</m:t>
                        </m:r>
                      </m:sup>
                    </m:sSup>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+21</m:t>
                        </m:r>
                      </m:e>
                    </m: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xmlns="">
          <p:sp>
            <p:nvSpPr>
              <p:cNvPr id="5" name="QO_8_AN.56_1#268270906?vcp=1&amp;vop=1&amp;pid=4b0f15dd2&amp;color=36,64,97&amp;vtp=1&amp;bbb=1&amp;hb=1">
                <a:extLst>
                  <a:ext uri="{FF2B5EF4-FFF2-40B4-BE49-F238E27FC236}">
                    <a16:creationId xmlns:a16="http://schemas.microsoft.com/office/drawing/2014/main" id="{41C01D21-B324-7C23-0277-3991F6142736}"/>
                  </a:ext>
                </a:extLst>
              </p:cNvPr>
              <p:cNvSpPr>
                <a:spLocks noRot="1" noChangeAspect="1" noMove="1" noResize="1" noEditPoints="1" noAdjustHandles="1" noChangeArrowheads="1" noChangeShapeType="1" noTextEdit="1"/>
              </p:cNvSpPr>
              <p:nvPr/>
            </p:nvSpPr>
            <p:spPr>
              <a:xfrm>
                <a:off x="539496" y="2099042"/>
                <a:ext cx="11109960" cy="1041400"/>
              </a:xfrm>
              <a:prstGeom prst="rect">
                <a:avLst/>
              </a:prstGeom>
              <a:blipFill>
                <a:blip r:embed="rId6"/>
                <a:stretch>
                  <a:fillRect l="-768" b="-64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56_1#268270906?vcp=1&amp;vop=1&amp;pid=4b0f15dd2&amp;color=36,64,97&amp;vtp=1&amp;bbb=1&amp;hb=1">
                <a:extLst>
                  <a:ext uri="{FF2B5EF4-FFF2-40B4-BE49-F238E27FC236}">
                    <a16:creationId xmlns:a16="http://schemas.microsoft.com/office/drawing/2014/main" id="{A71B3E77-E6F9-8EE2-B60E-20772516B699}"/>
                  </a:ext>
                </a:extLst>
              </p:cNvPr>
              <p:cNvSpPr/>
              <p:nvPr/>
            </p:nvSpPr>
            <p:spPr>
              <a:xfrm>
                <a:off x="539496" y="3127742"/>
                <a:ext cx="11109960" cy="901700"/>
              </a:xfrm>
              <a:prstGeom prst="rect">
                <a:avLst/>
              </a:prstGeom>
              <a:noFill/>
              <a:ln/>
            </p:spPr>
            <p:txBody>
              <a:bodyPr wrap="none" lIns="0" tIns="0" rIns="0" bIns="0" rtlCol="0" anchor="t"/>
              <a:lstStyle/>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=−18</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，此时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不是等比数列；</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𝜆</m:t>
                    </m:r>
                    <m:r>
                      <a:rPr lang="en-US" altLang="zh-CN" b="0" i="0">
                        <a:solidFill>
                          <a:srgbClr val="6565FF"/>
                        </a:solidFill>
                        <a:latin typeface="Cambria Math" pitchFamily="34" charset="0"/>
                        <a:ea typeface="Cambria Math" pitchFamily="34" charset="-122"/>
                        <a:cs typeface="Cambria Math" pitchFamily="34" charset="-120"/>
                      </a:rPr>
                      <m:t>≠−18</m:t>
                    </m:r>
                  </m:oMath>
                </a14:m>
                <a:r>
                  <a:rPr lang="en-US" altLang="zh-CN"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≠0</m:t>
                    </m:r>
                  </m:oMath>
                </a14:m>
                <a:r>
                  <a:rPr lang="en-US" altLang="zh-CN" b="0" i="0" dirty="0">
                    <a:solidFill>
                      <a:srgbClr val="6565FF"/>
                    </a:solidFill>
                    <a:latin typeface="Times New Roman" pitchFamily="34" charset="0"/>
                    <a:ea typeface="微软雅黑" pitchFamily="34" charset="-122"/>
                    <a:cs typeface="Times New Roman" pitchFamily="34" charset="-120"/>
                  </a:rPr>
                  <a:t>，此时</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b>
                        </m:sSub>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sub>
                        </m:sSub>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6565FF"/>
                                </a:solidFill>
                                <a:latin typeface="Cambria Math" pitchFamily="34" charset="0"/>
                                <a:ea typeface="Cambria Math" pitchFamily="34" charset="-122"/>
                                <a:cs typeface="Cambria Math" pitchFamily="34" charset="-120"/>
                              </a:rPr>
                              <m:t>N</m:t>
                            </m:r>
                          </m:e>
                          <m:sub>
                            <m:r>
                              <a:rPr lang="en-US" altLang="zh-CN" b="0" i="0">
                                <a:solidFill>
                                  <a:srgbClr val="6565FF"/>
                                </a:solidFill>
                                <a:latin typeface="Cambria Math" pitchFamily="34" charset="0"/>
                                <a:ea typeface="Cambria Math" pitchFamily="34" charset="-122"/>
                                <a:cs typeface="Cambria Math" pitchFamily="34" charset="-120"/>
                              </a:rPr>
                              <m:t>+</m:t>
                            </m:r>
                          </m:sub>
                        </m:sSub>
                      </m:e>
                    </m:d>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6565FF"/>
                            </a:solidFill>
                            <a:latin typeface="Cambria Math" pitchFamily="34" charset="0"/>
                            <a:ea typeface="Cambria Math" pitchFamily="34" charset="-122"/>
                            <a:cs typeface="Cambria Math" pitchFamily="34" charset="-120"/>
                          </a:rPr>
                          <m:t>b</m:t>
                        </m:r>
                      </m:e>
                      <m:sub>
                        <m:r>
                          <m:rPr>
                            <m:sty m:val="p"/>
                          </m:rPr>
                          <a:rPr lang="en-US" altLang="zh-CN" b="0" i="0">
                            <a:solidFill>
                              <a:srgbClr val="6565FF"/>
                            </a:solidFill>
                            <a:latin typeface="Cambria Math" pitchFamily="34" charset="0"/>
                            <a:ea typeface="Cambria Math" pitchFamily="34" charset="-122"/>
                            <a:cs typeface="Cambria Math" pitchFamily="34" charset="-120"/>
                          </a:rPr>
                          <m:t>n</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𝜆</m:t>
                    </m:r>
                    <m:r>
                      <a:rPr lang="en-US" altLang="zh-CN" b="0" i="0">
                        <a:solidFill>
                          <a:srgbClr val="6565FF"/>
                        </a:solidFill>
                        <a:latin typeface="Cambria Math" pitchFamily="34" charset="0"/>
                        <a:ea typeface="Cambria Math" pitchFamily="34" charset="-122"/>
                        <a:cs typeface="Cambria Math" pitchFamily="34" charset="-120"/>
                      </a:rPr>
                      <m:t>−18</m:t>
                    </m:r>
                  </m:oMath>
                </a14:m>
                <a:r>
                  <a:rPr lang="en-US" altLang="zh-CN" b="0" i="0" dirty="0">
                    <a:solidFill>
                      <a:srgbClr val="6565FF"/>
                    </a:solidFill>
                    <a:latin typeface="Times New Roman" pitchFamily="34" charset="0"/>
                    <a:ea typeface="微软雅黑" pitchFamily="34" charset="-122"/>
                    <a:cs typeface="Times New Roman" pitchFamily="34" charset="-120"/>
                  </a:rPr>
                  <a:t>为首项，</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为公比的等比数列．</a:t>
                </a:r>
                <a:endParaRPr lang="en-US" altLang="zh-CN" dirty="0"/>
              </a:p>
            </p:txBody>
          </p:sp>
        </mc:Choice>
        <mc:Fallback xmlns="">
          <p:sp>
            <p:nvSpPr>
              <p:cNvPr id="6" name="QO_8_AN.56_1#268270906?vcp=1&amp;vop=1&amp;pid=4b0f15dd2&amp;color=36,64,97&amp;vtp=1&amp;bbb=1&amp;hb=1">
                <a:extLst>
                  <a:ext uri="{FF2B5EF4-FFF2-40B4-BE49-F238E27FC236}">
                    <a16:creationId xmlns:a16="http://schemas.microsoft.com/office/drawing/2014/main" id="{A71B3E77-E6F9-8EE2-B60E-20772516B699}"/>
                  </a:ext>
                </a:extLst>
              </p:cNvPr>
              <p:cNvSpPr>
                <a:spLocks noRot="1" noChangeAspect="1" noMove="1" noResize="1" noEditPoints="1" noAdjustHandles="1" noChangeArrowheads="1" noChangeShapeType="1" noTextEdit="1"/>
              </p:cNvSpPr>
              <p:nvPr/>
            </p:nvSpPr>
            <p:spPr>
              <a:xfrm>
                <a:off x="539496" y="3127742"/>
                <a:ext cx="11109960" cy="901700"/>
              </a:xfrm>
              <a:prstGeom prst="rect">
                <a:avLst/>
              </a:prstGeom>
              <a:blipFill>
                <a:blip r:embed="rId7"/>
                <a:stretch>
                  <a:fillRect l="-1317" b="-54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bg/>
                                          </p:spTgt>
                                        </p:tgtEl>
                                        <p:attrNameLst>
                                          <p:attrName>style.visibility</p:attrName>
                                        </p:attrNameLst>
                                      </p:cBhvr>
                                      <p:to>
                                        <p:strVal val="visible"/>
                                      </p:to>
                                    </p:set>
                                    <p:animEffect transition="in" filter="fade">
                                      <p:cBhvr>
                                        <p:cTn id="17" dur="500"/>
                                        <p:tgtEl>
                                          <p:spTgt spid="5">
                                            <p:bg/>
                                          </p:spTgt>
                                        </p:tgtEl>
                                      </p:cBhvr>
                                    </p:animEffect>
                                    <p:anim calcmode="lin" valueType="num">
                                      <p:cBhvr>
                                        <p:cTn id="18" dur="500" fill="hold"/>
                                        <p:tgtEl>
                                          <p:spTgt spid="5">
                                            <p:bg/>
                                          </p:spTgt>
                                        </p:tgtEl>
                                        <p:attrNameLst>
                                          <p:attrName>ppt_x</p:attrName>
                                        </p:attrNameLst>
                                      </p:cBhvr>
                                      <p:tavLst>
                                        <p:tav tm="0">
                                          <p:val>
                                            <p:strVal val="#ppt_x"/>
                                          </p:val>
                                        </p:tav>
                                        <p:tav tm="100000">
                                          <p:val>
                                            <p:strVal val="#ppt_x"/>
                                          </p:val>
                                        </p:tav>
                                      </p:tavLst>
                                    </p:anim>
                                    <p:anim calcmode="lin" valueType="num">
                                      <p:cBhvr>
                                        <p:cTn id="19" dur="500" fill="hold"/>
                                        <p:tgtEl>
                                          <p:spTgt spid="5">
                                            <p:bg/>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anim calcmode="lin" valueType="num">
                                      <p:cBhvr>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bg/>
                                          </p:spTgt>
                                        </p:tgtEl>
                                        <p:attrNameLst>
                                          <p:attrName>style.visibility</p:attrName>
                                        </p:attrNameLst>
                                      </p:cBhvr>
                                      <p:to>
                                        <p:strVal val="visible"/>
                                      </p:to>
                                    </p:set>
                                    <p:animEffect transition="in" filter="fade">
                                      <p:cBhvr>
                                        <p:cTn id="27" dur="500"/>
                                        <p:tgtEl>
                                          <p:spTgt spid="6">
                                            <p:bg/>
                                          </p:spTgt>
                                        </p:tgtEl>
                                      </p:cBhvr>
                                    </p:animEffect>
                                    <p:anim calcmode="lin" valueType="num">
                                      <p:cBhvr>
                                        <p:cTn id="28" dur="500" fill="hold"/>
                                        <p:tgtEl>
                                          <p:spTgt spid="6">
                                            <p:bg/>
                                          </p:spTgt>
                                        </p:tgtEl>
                                        <p:attrNameLst>
                                          <p:attrName>ppt_x</p:attrName>
                                        </p:attrNameLst>
                                      </p:cBhvr>
                                      <p:tavLst>
                                        <p:tav tm="0">
                                          <p:val>
                                            <p:strVal val="#ppt_x"/>
                                          </p:val>
                                        </p:tav>
                                        <p:tav tm="100000">
                                          <p:val>
                                            <p:strVal val="#ppt_x"/>
                                          </p:val>
                                        </p:tav>
                                      </p:tavLst>
                                    </p:anim>
                                    <p:anim calcmode="lin" valueType="num">
                                      <p:cBhvr>
                                        <p:cTn id="29" dur="500" fill="hold"/>
                                        <p:tgtEl>
                                          <p:spTgt spid="6">
                                            <p:bg/>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anim calcmode="lin" valueType="num">
                                      <p:cBhvr>
                                        <p:cTn id="3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anim calcmode="lin" valueType="num">
                                      <p:cBhvr>
                                        <p:cTn id="3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1" end="1"/>
                                            </p:txEl>
                                          </p:spTgt>
                                        </p:tgtEl>
                                        <p:attrNameLst>
                                          <p:attrName>style.visibility</p:attrName>
                                        </p:attrNameLst>
                                      </p:cBhvr>
                                      <p:to>
                                        <p:strVal val="visible"/>
                                      </p:to>
                                    </p:set>
                                    <p:animEffect transition="in" filter="fade">
                                      <p:cBhvr>
                                        <p:cTn id="54" dur="500"/>
                                        <p:tgtEl>
                                          <p:spTgt spid="4">
                                            <p:txEl>
                                              <p:pRg st="1" end="1"/>
                                            </p:txEl>
                                          </p:spTgt>
                                        </p:tgtEl>
                                      </p:cBhvr>
                                    </p:animEffect>
                                    <p:anim calcmode="lin" valueType="num">
                                      <p:cBhvr>
                                        <p:cTn id="5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
                                            <p:txEl>
                                              <p:pRg st="2" end="2"/>
                                            </p:txEl>
                                          </p:spTgt>
                                        </p:tgtEl>
                                        <p:attrNameLst>
                                          <p:attrName>style.visibility</p:attrName>
                                        </p:attrNameLst>
                                      </p:cBhvr>
                                      <p:to>
                                        <p:strVal val="visible"/>
                                      </p:to>
                                    </p:set>
                                    <p:animEffect transition="in" filter="fade">
                                      <p:cBhvr>
                                        <p:cTn id="59" dur="500"/>
                                        <p:tgtEl>
                                          <p:spTgt spid="4">
                                            <p:txEl>
                                              <p:pRg st="2" end="2"/>
                                            </p:txEl>
                                          </p:spTgt>
                                        </p:tgtEl>
                                      </p:cBhvr>
                                    </p:animEffect>
                                    <p:anim calcmode="lin" valueType="num">
                                      <p:cBhvr>
                                        <p:cTn id="6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61" dur="500" fill="hold"/>
                                        <p:tgtEl>
                                          <p:spTgt spid="4">
                                            <p:txEl>
                                              <p:pRg st="2" end="2"/>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
                                            <p:txEl>
                                              <p:pRg st="3" end="3"/>
                                            </p:txEl>
                                          </p:spTgt>
                                        </p:tgtEl>
                                        <p:attrNameLst>
                                          <p:attrName>style.visibility</p:attrName>
                                        </p:attrNameLst>
                                      </p:cBhvr>
                                      <p:to>
                                        <p:strVal val="visible"/>
                                      </p:to>
                                    </p:set>
                                    <p:animEffect transition="in" filter="fade">
                                      <p:cBhvr>
                                        <p:cTn id="64" dur="500"/>
                                        <p:tgtEl>
                                          <p:spTgt spid="4">
                                            <p:txEl>
                                              <p:pRg st="3" end="3"/>
                                            </p:txEl>
                                          </p:spTgt>
                                        </p:tgtEl>
                                      </p:cBhvr>
                                    </p:animEffect>
                                    <p:anim calcmode="lin" valueType="num">
                                      <p:cBhvr>
                                        <p:cTn id="6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66"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checked= 1 &amp; amp; version = 1.0.5checked=1&amp;version=1.0.5checked= 1 &amp; amp; version = 1.0.5checked=1&amp;version=1.0.5">
    <p:spTree>
      <p:nvGrpSpPr>
        <p:cNvPr id="1" name=""/>
        <p:cNvGrpSpPr/>
        <p:nvPr/>
      </p:nvGrpSpPr>
      <p:grpSpPr>
        <a:xfrm>
          <a:off x="0" y="0"/>
          <a:ext cx="0" cy="0"/>
          <a:chOff x="0" y="0"/>
          <a:chExt cx="0" cy="0"/>
        </a:xfrm>
      </p:grpSpPr>
      <p:sp>
        <p:nvSpPr>
          <p:cNvPr id="2" name="QC_7_BD.58_1#dff3ce061?vaa=1&amp;vcp=1&amp;vop=1&amp;pid=9279df642&amp;color=36,64,97&amp;vtp=1&amp;bt=1&amp;bbb=1"/>
          <p:cNvSpPr/>
          <p:nvPr/>
        </p:nvSpPr>
        <p:spPr>
          <a:xfrm>
            <a:off x="539496" y="13679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仿宋" pitchFamily="34" charset="0"/>
                <a:ea typeface="仿宋" pitchFamily="34" charset="-122"/>
                <a:cs typeface="仿宋" pitchFamily="34" charset="-120"/>
              </a:rPr>
              <a:t>[江苏南通2025高二期末]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下列结论正确的是(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AlternateContent xmlns:mc="http://schemas.openxmlformats.org/markup-compatibility/2006" xmlns:a14="http://schemas.microsoft.com/office/drawing/2010/main">
        <mc:Choice Requires="a14">
          <p:sp>
            <p:nvSpPr>
              <p:cNvPr id="4" name="QC_7_BD.58_2#dff3ce061.choices?vaa=1&amp;vcp=1&amp;vop=1&amp;pid=9279df642&amp;color=36,64,97&amp;vtp=1&amp;bbb=1"/>
              <p:cNvSpPr/>
              <p:nvPr/>
            </p:nvSpPr>
            <p:spPr>
              <a:xfrm>
                <a:off x="539496" y="1740045"/>
                <a:ext cx="11109960" cy="1620774"/>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是等比数列，则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a</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a</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a</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a</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a</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a</m:t>
                        </m:r>
                      </m:e>
                      <m:sub>
                        <m:r>
                          <a:rPr lang="en-US" altLang="zh-CN" sz="1800" b="0" i="0">
                            <a:solidFill>
                              <a:srgbClr val="244061"/>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是等比数列</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是等差数列，则</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up>
                    </m:s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sup>
                    </m:s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是等比数列</a:t>
                </a:r>
                <a:endParaRPr lang="en-US" altLang="zh-CN" sz="1800" dirty="0"/>
              </a:p>
              <a:p>
                <a:pPr latinLnBrk="1">
                  <a:lnSpc>
                    <a:spcPts val="32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是等差数列，则</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up>
                        <m:r>
                          <a:rPr lang="en-US" altLang="zh-CN" sz="1800" b="0" i="0">
                            <a:solidFill>
                              <a:srgbClr val="244061"/>
                            </a:solidFill>
                            <a:latin typeface="Cambria Math" pitchFamily="34" charset="0"/>
                            <a:ea typeface="Cambria Math" pitchFamily="34" charset="-122"/>
                            <a:cs typeface="Cambria Math" pitchFamily="34" charset="-120"/>
                          </a:rPr>
                          <m:t>2</m:t>
                        </m:r>
                      </m:sup>
                    </m:sSub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up>
                        <m:r>
                          <a:rPr lang="en-US" altLang="zh-CN" sz="1800" b="0" i="0">
                            <a:solidFill>
                              <a:srgbClr val="244061"/>
                            </a:solidFill>
                            <a:latin typeface="Cambria Math" pitchFamily="34" charset="0"/>
                            <a:ea typeface="Cambria Math" pitchFamily="34" charset="-122"/>
                            <a:cs typeface="Cambria Math" pitchFamily="34" charset="-120"/>
                          </a:rPr>
                          <m:t>2</m:t>
                        </m:r>
                      </m:sup>
                    </m:sSubSup>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up>
                        <m:r>
                          <a:rPr lang="en-US" altLang="zh-CN" sz="1800" b="0" i="0">
                            <a:solidFill>
                              <a:srgbClr val="244061"/>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是等比数列</a:t>
                </a:r>
                <a:endParaRPr lang="en-US" altLang="zh-CN" sz="1800" dirty="0"/>
              </a:p>
            </p:txBody>
          </p:sp>
        </mc:Choice>
        <mc:Fallback xmlns="">
          <p:sp>
            <p:nvSpPr>
              <p:cNvPr id="4" name="QC_7_BD.58_2#dff3ce061.choices?vaa=1&amp;vcp=1&amp;vop=1&amp;pid=9279df642&amp;color=36,64,97&amp;vtp=1&amp;bbb=1"/>
              <p:cNvSpPr>
                <a:spLocks noRot="1" noChangeAspect="1" noMove="1" noResize="1" noEditPoints="1" noAdjustHandles="1" noChangeArrowheads="1" noChangeShapeType="1" noTextEdit="1"/>
              </p:cNvSpPr>
              <p:nvPr/>
            </p:nvSpPr>
            <p:spPr>
              <a:xfrm>
                <a:off x="539496" y="1740045"/>
                <a:ext cx="11109960" cy="1620774"/>
              </a:xfrm>
              <a:prstGeom prst="rect">
                <a:avLst/>
              </a:prstGeom>
              <a:blipFill>
                <a:blip r:embed="rId3"/>
                <a:stretch>
                  <a:fillRect l="-1317" b="-864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59_1#dff3ce061?vaa=1&amp;vcp=1&amp;vop=1&amp;pid=9279df642&amp;color=36,64,97&amp;vtp=1&amp;bbb=1&amp;hb=1"/>
              <p:cNvSpPr/>
              <p:nvPr/>
            </p:nvSpPr>
            <p:spPr>
              <a:xfrm>
                <a:off x="539496" y="3352945"/>
                <a:ext cx="11109960" cy="22718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对于A,假设</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=12</m:t>
                    </m:r>
                  </m:oMath>
                </a14:m>
                <a:r>
                  <a:rPr lang="en-US" altLang="zh-CN" sz="1800" b="0" i="0" dirty="0">
                    <a:solidFill>
                      <a:srgbClr val="003760"/>
                    </a:solidFill>
                    <a:latin typeface="Times New Roman" pitchFamily="34" charset="0"/>
                    <a:ea typeface="微软雅黑" pitchFamily="34" charset="-122"/>
                    <a:cs typeface="Times New Roman" pitchFamily="34" charset="-120"/>
                  </a:rPr>
                  <a:t>，此时</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不是等差数列，故A错误；</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B,设数列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num>
                      <m:den>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4</m:t>
                            </m:r>
                          </m:sup>
                        </m:sSup>
                      </m:num>
                      <m:den>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e>
                        </m:d>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𝑞</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e>
                        </m:d>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num>
                      <m:den>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num>
                      <m:den>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𝑞</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e>
                        </m:d>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e>
                        </m:d>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num>
                      <m:den>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num>
                      <m:den>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den>
                    </m:f>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是等比数列，故B正确；</a:t>
                </a:r>
                <a:endParaRPr lang="en-US" altLang="zh-CN" sz="1800" dirty="0"/>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C,由题意可得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sup>
                        </m:sSup>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up>
                        </m:sSup>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up>
                        </m:sSup>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up>
                        </m:sSup>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up>
                    </m:sSup>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sup>
                        </m:sSup>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up>
                        </m:sSup>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up>
                        </m:sSup>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up>
                        </m:sSup>
                      </m:den>
                    </m:f>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是等比数列，</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b="0" i="0" dirty="0">
                    <a:solidFill>
                      <a:srgbClr val="003760"/>
                    </a:solidFill>
                    <a:latin typeface="Times New Roman" pitchFamily="34" charset="0"/>
                    <a:ea typeface="微软雅黑" pitchFamily="34" charset="-122"/>
                    <a:cs typeface="Times New Roman" pitchFamily="34" charset="-120"/>
                  </a:rPr>
                  <a:t>C正确；</a:t>
                </a:r>
                <a:endParaRPr lang="en-US" altLang="zh-CN" dirty="0"/>
              </a:p>
            </p:txBody>
          </p:sp>
        </mc:Choice>
        <mc:Fallback xmlns="">
          <p:sp>
            <p:nvSpPr>
              <p:cNvPr id="5" name="QC_7_AS.59_1#dff3ce061?vaa=1&amp;vcp=1&amp;vop=1&amp;pid=9279df642&amp;color=36,64,97&amp;vtp=1&amp;bbb=1&amp;hb=1"/>
              <p:cNvSpPr>
                <a:spLocks noRot="1" noChangeAspect="1" noMove="1" noResize="1" noEditPoints="1" noAdjustHandles="1" noChangeArrowheads="1" noChangeShapeType="1" noTextEdit="1"/>
              </p:cNvSpPr>
              <p:nvPr/>
            </p:nvSpPr>
            <p:spPr>
              <a:xfrm>
                <a:off x="539496" y="3352945"/>
                <a:ext cx="11109960" cy="2271840"/>
              </a:xfrm>
              <a:prstGeom prst="rect">
                <a:avLst/>
              </a:prstGeom>
              <a:blipFill>
                <a:blip r:embed="rId4"/>
                <a:stretch>
                  <a:fillRect l="-1317" r="-274" b="-616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AS.61_1#dff3ce061?vaa=1&amp;vcp=1&amp;vop=1&amp;pid=9279df642&amp;color=36,64,97&amp;mp=1&amp;vtp=1&amp;bt=1&amp;bbb=1&amp;hb=1"/>
              <p:cNvSpPr/>
              <p:nvPr/>
            </p:nvSpPr>
            <p:spPr>
              <a:xfrm>
                <a:off x="539496" y="2934576"/>
                <a:ext cx="11109960" cy="795274"/>
              </a:xfrm>
              <a:prstGeom prst="rect">
                <a:avLst/>
              </a:prstGeom>
              <a:noFill/>
              <a:ln/>
            </p:spPr>
            <p:txBody>
              <a:bodyPr wrap="none" lIns="0" tIns="0" rIns="0" bIns="0" rtlCol="0" anchor="t"/>
              <a:lstStyle/>
              <a:p>
                <a:pPr algn="l" latinLnBrk="1">
                  <a:lnSpc>
                    <a:spcPts val="3400"/>
                  </a:lnSpc>
                </a:pPr>
                <a:r>
                  <a:rPr lang="en-US" altLang="zh-CN" sz="1800" b="0" i="0" dirty="0">
                    <a:solidFill>
                      <a:srgbClr val="003760"/>
                    </a:solidFill>
                    <a:latin typeface="Times New Roman" pitchFamily="34" charset="0"/>
                    <a:ea typeface="微软雅黑" pitchFamily="34" charset="-122"/>
                    <a:cs typeface="Times New Roman" pitchFamily="34" charset="-120"/>
                  </a:rPr>
                  <a:t>对于D,由题意可得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ln</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e>
                    </m:d>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Sup>
                              <m:sSub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e>
                        </m:d>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2</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200"/>
                  </a:lnSpc>
                </a:pPr>
                <a14:m>
                  <m:oMath xmlns:m="http://schemas.openxmlformats.org/officeDocument/2006/math">
                    <m:sSubSup>
                      <m:sSubSupPr>
                        <m:ctrlPr>
                          <a:rPr lang="en-US" altLang="zh-CN"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3</m:t>
                        </m:r>
                      </m:sub>
                      <m:sup>
                        <m:r>
                          <a:rPr lang="en-US" altLang="zh-CN" b="0" i="0">
                            <a:solidFill>
                              <a:srgbClr val="003760"/>
                            </a:solidFill>
                            <a:latin typeface="Cambria Math" pitchFamily="34" charset="0"/>
                            <a:ea typeface="Cambria Math" pitchFamily="34" charset="-122"/>
                            <a:cs typeface="Cambria Math" pitchFamily="34" charset="-120"/>
                          </a:rPr>
                          <m:t>2</m:t>
                        </m:r>
                      </m:sup>
                    </m:sSubSup>
                    <m:r>
                      <a:rPr lang="en-US" altLang="zh-CN" b="0" i="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Sup>
                      <m:sSubSupPr>
                        <m:ctrlPr>
                          <a:rPr lang="en-US" altLang="zh-CN"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up>
                        <m:r>
                          <a:rPr lang="en-US" altLang="zh-CN" b="0" i="0">
                            <a:solidFill>
                              <a:srgbClr val="003760"/>
                            </a:solidFill>
                            <a:latin typeface="Cambria Math" pitchFamily="34" charset="0"/>
                            <a:ea typeface="Cambria Math" pitchFamily="34" charset="-122"/>
                            <a:cs typeface="Cambria Math" pitchFamily="34" charset="-120"/>
                          </a:rPr>
                          <m:t>2</m:t>
                        </m:r>
                      </m:sup>
                    </m:sSubSup>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up>
                        <m:r>
                          <a:rPr lang="en-US" altLang="zh-CN" b="0" i="0">
                            <a:solidFill>
                              <a:srgbClr val="003760"/>
                            </a:solidFill>
                            <a:latin typeface="Cambria Math" pitchFamily="34" charset="0"/>
                            <a:ea typeface="Cambria Math" pitchFamily="34" charset="-122"/>
                            <a:cs typeface="Cambria Math" pitchFamily="34" charset="-120"/>
                          </a:rPr>
                          <m:t>2</m:t>
                        </m:r>
                      </m:sup>
                    </m:sSubSup>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3</m:t>
                        </m:r>
                      </m:sub>
                      <m:sup>
                        <m:r>
                          <a:rPr lang="en-US" altLang="zh-CN" b="0" i="0">
                            <a:solidFill>
                              <a:srgbClr val="003760"/>
                            </a:solidFill>
                            <a:latin typeface="Cambria Math" pitchFamily="34" charset="0"/>
                            <a:ea typeface="Cambria Math" pitchFamily="34" charset="-122"/>
                            <a:cs typeface="Cambria Math" pitchFamily="34" charset="-120"/>
                          </a:rPr>
                          <m:t>2</m:t>
                        </m:r>
                      </m:sup>
                    </m:sSubSup>
                  </m:oMath>
                </a14:m>
                <a:r>
                  <a:rPr lang="en-US" altLang="zh-CN" b="0" i="0" dirty="0">
                    <a:solidFill>
                      <a:srgbClr val="003760"/>
                    </a:solidFill>
                    <a:latin typeface="Times New Roman" pitchFamily="34" charset="0"/>
                    <a:ea typeface="微软雅黑" pitchFamily="34" charset="-122"/>
                    <a:cs typeface="Times New Roman" pitchFamily="34" charset="-120"/>
                  </a:rPr>
                  <a:t>是等比数列，故D正确.故选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BCD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7_AS.61_1#dff3ce061?vaa=1&amp;vcp=1&amp;vop=1&amp;pid=9279df642&amp;color=36,64,97&amp;mp=1&amp;vtp=1&amp;bt=1&amp;bbb=1&amp;hb=1"/>
              <p:cNvSpPr>
                <a:spLocks noRot="1" noChangeAspect="1" noMove="1" noResize="1" noEditPoints="1" noAdjustHandles="1" noChangeArrowheads="1" noChangeShapeType="1" noTextEdit="1"/>
              </p:cNvSpPr>
              <p:nvPr/>
            </p:nvSpPr>
            <p:spPr>
              <a:xfrm>
                <a:off x="539496" y="2934576"/>
                <a:ext cx="11109960" cy="795274"/>
              </a:xfrm>
              <a:prstGeom prst="rect">
                <a:avLst/>
              </a:prstGeom>
              <a:blipFill>
                <a:blip r:embed="rId3"/>
                <a:stretch>
                  <a:fillRect l="-1317" b="-17557"/>
                </a:stretch>
              </a:blipFill>
              <a:ln/>
            </p:spPr>
            <p:txBody>
              <a:bodyPr/>
              <a:lstStyle/>
              <a:p>
                <a:r>
                  <a:rPr lang="zh-CN" altLang="en-US">
                    <a:noFill/>
                  </a:rPr>
                  <a:t> </a:t>
                </a:r>
              </a:p>
            </p:txBody>
          </p:sp>
        </mc:Fallback>
      </mc:AlternateContent>
      <p:sp>
        <p:nvSpPr>
          <p:cNvPr id="3" name="QC_7_AN.62_1#dff3ce061?vaa=1&amp;vcp=1&amp;vop=1&amp;pid=9279df642&amp;color=36,64,97&amp;vtp=1&amp;bbb=1"/>
          <p:cNvSpPr/>
          <p:nvPr/>
        </p:nvSpPr>
        <p:spPr>
          <a:xfrm>
            <a:off x="539496" y="3731120"/>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BCD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63_1#a155efcf4?vcp=1&amp;vop=1&amp;pid=9279df642&amp;color=36,64,97&amp;vtp=1&amp;bt=1&amp;bbb=1"/>
              <p:cNvSpPr/>
              <p:nvPr/>
            </p:nvSpPr>
            <p:spPr>
              <a:xfrm>
                <a:off x="539496" y="1672449"/>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是公比不相等的两个等比数列，</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𝑐</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.求证：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𝑐</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不是等比数列．</a:t>
                </a:r>
                <a:endParaRPr lang="en-US" altLang="zh-CN" sz="1800" dirty="0"/>
              </a:p>
            </p:txBody>
          </p:sp>
        </mc:Choice>
        <mc:Fallback xmlns="">
          <p:sp>
            <p:nvSpPr>
              <p:cNvPr id="2" name="QO_7_BD.63_1#a155efcf4?vcp=1&amp;vop=1&amp;pid=9279df642&amp;color=36,64,97&amp;vtp=1&amp;bt=1&amp;bbb=1"/>
              <p:cNvSpPr>
                <a:spLocks noRot="1" noChangeAspect="1" noMove="1" noResize="1" noEditPoints="1" noAdjustHandles="1" noChangeArrowheads="1" noChangeShapeType="1" noTextEdit="1"/>
              </p:cNvSpPr>
              <p:nvPr/>
            </p:nvSpPr>
            <p:spPr>
              <a:xfrm>
                <a:off x="539496" y="1672449"/>
                <a:ext cx="11109960" cy="360680"/>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64_1#a155efcf4?vcp=1&amp;vop=1&amp;pid=9279df642&amp;color=36,64,97&amp;vtp=1&amp;bbb=1"/>
              <p:cNvSpPr/>
              <p:nvPr/>
            </p:nvSpPr>
            <p:spPr>
              <a:xfrm>
                <a:off x="539496" y="2033383"/>
                <a:ext cx="11109960" cy="32878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【证明】设等比数列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的公比分别为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要</a:t>
                </a:r>
                <a:r>
                  <a:rPr lang="en-US" altLang="zh-CN" sz="1800" b="0" i="0">
                    <a:solidFill>
                      <a:srgbClr val="6565FF"/>
                    </a:solidFill>
                    <a:latin typeface="Times New Roman" pitchFamily="34" charset="0"/>
                    <a:ea typeface="微软雅黑" pitchFamily="34" charset="-122"/>
                    <a:cs typeface="Times New Roman" pitchFamily="34" charset="-120"/>
                  </a:rPr>
                  <a:t>证</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不是等比数列，可证</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事</a:t>
                </a:r>
                <a:r>
                  <a:rPr lang="en-US" altLang="zh-CN" sz="1800" b="0" i="0">
                    <a:solidFill>
                      <a:srgbClr val="6565FF"/>
                    </a:solidFill>
                    <a:latin typeface="Times New Roman" pitchFamily="34" charset="0"/>
                    <a:ea typeface="微软雅黑" pitchFamily="34" charset="-122"/>
                    <a:cs typeface="Times New Roman" pitchFamily="34" charset="-120"/>
                  </a:rPr>
                  <a:t>实上</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𝑞</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𝑝𝑞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e>
                    </m:d>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e>
                    </m:d>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不是等比数列.</a:t>
                </a:r>
                <a:endParaRPr lang="en-US" altLang="zh-CN" sz="1800" dirty="0"/>
              </a:p>
            </p:txBody>
          </p:sp>
        </mc:Choice>
        <mc:Fallback xmlns="">
          <p:sp>
            <p:nvSpPr>
              <p:cNvPr id="3" name="QO_7_AN.64_1#a155efcf4?vcp=1&amp;vop=1&amp;pid=9279df642&amp;color=36,64,97&amp;vtp=1&amp;bbb=1"/>
              <p:cNvSpPr>
                <a:spLocks noRot="1" noChangeAspect="1" noMove="1" noResize="1" noEditPoints="1" noAdjustHandles="1" noChangeArrowheads="1" noChangeShapeType="1" noTextEdit="1"/>
              </p:cNvSpPr>
              <p:nvPr/>
            </p:nvSpPr>
            <p:spPr>
              <a:xfrm>
                <a:off x="539496" y="2033383"/>
                <a:ext cx="11109960" cy="3287840"/>
              </a:xfrm>
              <a:prstGeom prst="rect">
                <a:avLst/>
              </a:prstGeom>
              <a:blipFill>
                <a:blip r:embed="rId4"/>
                <a:stretch>
                  <a:fillRect l="-1317" b="-42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65_1#c72b3510c?vcp=1&amp;vop=1&amp;pid=9279df642&amp;color=36,64,97&amp;vtp=1&amp;bt=1&amp;bbb=1&amp;hb=1"/>
              <p:cNvSpPr/>
              <p:nvPr/>
            </p:nvSpPr>
            <p:spPr>
              <a:xfrm>
                <a:off x="539496" y="1526907"/>
                <a:ext cx="11109960" cy="912940"/>
              </a:xfrm>
              <a:prstGeom prst="rect">
                <a:avLst/>
              </a:prstGeom>
              <a:noFill/>
              <a:ln/>
            </p:spPr>
            <p:txBody>
              <a:bodyPr wrap="none" lIns="0" tIns="0" rIns="0" bIns="0" rtlCol="0" anchor="t"/>
              <a:lstStyle/>
              <a:p>
                <a:pPr algn="l" latinLnBrk="1">
                  <a:lnSpc>
                    <a:spcPts val="4400"/>
                  </a:lnSpc>
                </a:pPr>
                <a:r>
                  <a:rPr lang="en-US" altLang="zh-CN" sz="1800" b="1" i="0" dirty="0">
                    <a:solidFill>
                      <a:srgbClr val="244061"/>
                    </a:solidFill>
                    <a:latin typeface="Times New Roman" pitchFamily="34" charset="0"/>
                    <a:ea typeface="微软雅黑" pitchFamily="34" charset="-122"/>
                    <a:cs typeface="Times New Roman" pitchFamily="34" charset="-120"/>
                  </a:rPr>
                  <a:t>1-3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6</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−3</m:t>
                        </m:r>
                      </m:e>
                    </m:d>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e>
                    </m:d>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e>
                    </m:d>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num>
                      <m:den>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是等比数列</a:t>
                </a:r>
                <a:r>
                  <a:rPr lang="en-US" altLang="zh-CN" sz="1800" b="0" i="0">
                    <a:solidFill>
                      <a:srgbClr val="244061"/>
                    </a:solidFill>
                    <a:latin typeface="Times New Roman" pitchFamily="34" charset="0"/>
                    <a:ea typeface="微软雅黑" pitchFamily="34" charset="-122"/>
                    <a:cs typeface="Times New Roman" pitchFamily="34" charset="-120"/>
                  </a:rPr>
                  <a:t>，并求</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的通项公式.</a:t>
                </a:r>
                <a:endParaRPr lang="en-US" altLang="zh-CN" dirty="0"/>
              </a:p>
            </p:txBody>
          </p:sp>
        </mc:Choice>
        <mc:Fallback xmlns="">
          <p:sp>
            <p:nvSpPr>
              <p:cNvPr id="2" name="QO_7_BD.65_1#c72b3510c?vcp=1&amp;vop=1&amp;pid=9279df642&amp;color=36,64,97&amp;vtp=1&amp;bt=1&amp;bbb=1&amp;hb=1"/>
              <p:cNvSpPr>
                <a:spLocks noRot="1" noChangeAspect="1" noMove="1" noResize="1" noEditPoints="1" noAdjustHandles="1" noChangeArrowheads="1" noChangeShapeType="1" noTextEdit="1"/>
              </p:cNvSpPr>
              <p:nvPr/>
            </p:nvSpPr>
            <p:spPr>
              <a:xfrm>
                <a:off x="539496" y="1526907"/>
                <a:ext cx="11109960" cy="912940"/>
              </a:xfrm>
              <a:prstGeom prst="rect">
                <a:avLst/>
              </a:prstGeom>
              <a:blipFill>
                <a:blip r:embed="rId3"/>
                <a:stretch>
                  <a:fillRect l="-1317" b="-15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66_1#c72b3510c?vcp=1&amp;vop=1&amp;pid=9279df642&amp;color=36,64,97&amp;vtp=1&amp;bbb=1"/>
              <p:cNvSpPr/>
              <p:nvPr/>
            </p:nvSpPr>
            <p:spPr>
              <a:xfrm>
                <a:off x="539496" y="2449435"/>
                <a:ext cx="11109960" cy="3069717"/>
              </a:xfrm>
              <a:prstGeom prst="rect">
                <a:avLst/>
              </a:prstGeom>
              <a:noFill/>
              <a:ln/>
            </p:spPr>
            <p:txBody>
              <a:bodyPr wrap="none" lIns="0" tIns="0" rIns="0" bIns="0" rtlCol="0" anchor="t"/>
              <a:lstStyle/>
              <a:p>
                <a:pPr algn="l" latinLnBrk="1">
                  <a:lnSpc>
                    <a:spcPts val="4400"/>
                  </a:lnSpc>
                </a:pPr>
                <a:r>
                  <a:rPr lang="en-US" altLang="zh-CN" sz="1800" b="0" i="0" dirty="0">
                    <a:solidFill>
                      <a:srgbClr val="6565FF"/>
                    </a:solidFill>
                    <a:latin typeface="Times New Roman" pitchFamily="34" charset="0"/>
                    <a:ea typeface="微软雅黑" pitchFamily="34" charset="-122"/>
                    <a:cs typeface="Times New Roman" pitchFamily="34" charset="-120"/>
                  </a:rPr>
                  <a:t>【证明】因为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是首项为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，公比为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的等比数列.</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于</a:t>
                </a:r>
                <a:r>
                  <a:rPr lang="en-US" altLang="zh-CN" sz="1800" b="0" i="0">
                    <a:solidFill>
                      <a:srgbClr val="6565FF"/>
                    </a:solidFill>
                    <a:latin typeface="Times New Roman" pitchFamily="34" charset="0"/>
                    <a:ea typeface="微软雅黑" pitchFamily="34" charset="-122"/>
                    <a:cs typeface="Times New Roman" pitchFamily="34" charset="-120"/>
                  </a:rPr>
                  <a:t>是</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66_1#c72b3510c?vcp=1&amp;vop=1&amp;pid=9279df642&amp;color=36,64,97&amp;vtp=1&amp;bbb=1"/>
              <p:cNvSpPr>
                <a:spLocks noRot="1" noChangeAspect="1" noMove="1" noResize="1" noEditPoints="1" noAdjustHandles="1" noChangeArrowheads="1" noChangeShapeType="1" noTextEdit="1"/>
              </p:cNvSpPr>
              <p:nvPr/>
            </p:nvSpPr>
            <p:spPr>
              <a:xfrm>
                <a:off x="539496" y="2449435"/>
                <a:ext cx="11109960" cy="3069717"/>
              </a:xfrm>
              <a:prstGeom prst="rect">
                <a:avLst/>
              </a:prstGeom>
              <a:blipFill>
                <a:blip r:embed="rId4"/>
                <a:stretch>
                  <a:fillRect l="-1317" b="-238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checked= 1 &amp; amp; version = 1.0.5checked=1&amp;version=1.0.5checked= 1 &amp; amp; version = 1.0.5checked=1&amp;version=1.0.5">
    <p:spTree>
      <p:nvGrpSpPr>
        <p:cNvPr id="1" name=""/>
        <p:cNvGrpSpPr/>
        <p:nvPr/>
      </p:nvGrpSpPr>
      <p:grpSpPr>
        <a:xfrm>
          <a:off x="0" y="0"/>
          <a:ext cx="0" cy="0"/>
          <a:chOff x="0" y="0"/>
          <a:chExt cx="0" cy="0"/>
        </a:xfrm>
      </p:grpSpPr>
      <p:sp>
        <p:nvSpPr>
          <p:cNvPr id="2" name="C_6_BD#14075e9be?vcp=1&amp;pid=8aab6792c&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等比数列的有关计算</a:t>
            </a:r>
            <a:endParaRPr lang="en-US" altLang="zh-CN" sz="2200" dirty="0"/>
          </a:p>
        </p:txBody>
      </p:sp>
      <mc:AlternateContent xmlns:mc="http://schemas.openxmlformats.org/markup-compatibility/2006" xmlns:a14="http://schemas.microsoft.com/office/drawing/2010/main">
        <mc:Choice Requires="a14">
          <p:sp>
            <p:nvSpPr>
              <p:cNvPr id="3" name="QO_7_BD.67_1#dc994cf7f?vcp=1&amp;vop=1&amp;pid=14075e9be&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中，</a:t>
                </a:r>
                <a:endParaRPr lang="en-US" altLang="zh-CN" sz="1800" dirty="0"/>
              </a:p>
            </p:txBody>
          </p:sp>
        </mc:Choice>
        <mc:Fallback xmlns="">
          <p:sp>
            <p:nvSpPr>
              <p:cNvPr id="3" name="QO_7_BD.67_1#dc994cf7f?vcp=1&amp;vop=1&amp;pid=14075e9be&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68_1#dc994cf7f?vcp=1&amp;vop=1&amp;pid=14075e9be&amp;color=36,64,97&amp;vtp=1&amp;bbb=1"/>
              <p:cNvSpPr/>
              <p:nvPr/>
            </p:nvSpPr>
            <p:spPr>
              <a:xfrm>
                <a:off x="539496" y="173014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【解】设等比数列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68_1#dc994cf7f?vcp=1&amp;vop=1&amp;pid=14075e9be&amp;color=36,64,97&amp;vtp=1&amp;bbb=1"/>
              <p:cNvSpPr>
                <a:spLocks noRot="1" noChangeAspect="1" noMove="1" noResize="1" noEditPoints="1" noAdjustHandles="1" noChangeArrowheads="1" noChangeShapeType="1" noTextEdit="1"/>
              </p:cNvSpPr>
              <p:nvPr/>
            </p:nvSpPr>
            <p:spPr>
              <a:xfrm>
                <a:off x="539496" y="1730144"/>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69_1#a59eabd79?vcp=1&amp;vop=1&amp;pid=dc994cf7f&amp;color=36,64,97&amp;vtp=1&amp;bbb=1"/>
              <p:cNvSpPr/>
              <p:nvPr/>
            </p:nvSpPr>
            <p:spPr>
              <a:xfrm>
                <a:off x="539496" y="214543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=12</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8_BD.69_1#a59eabd79?vcp=1&amp;vop=1&amp;pid=dc994cf7f&amp;color=36,64,97&amp;vtp=1&amp;bbb=1"/>
              <p:cNvSpPr>
                <a:spLocks noRot="1" noChangeAspect="1" noMove="1" noResize="1" noEditPoints="1" noAdjustHandles="1" noChangeArrowheads="1" noChangeShapeType="1" noTextEdit="1"/>
              </p:cNvSpPr>
              <p:nvPr/>
            </p:nvSpPr>
            <p:spPr>
              <a:xfrm>
                <a:off x="539496" y="2145434"/>
                <a:ext cx="11109960" cy="363665"/>
              </a:xfrm>
              <a:prstGeom prst="rect">
                <a:avLst/>
              </a:prstGeom>
              <a:blipFill>
                <a:blip r:embed="rId5"/>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70_1#a59eabd79?vcp=1&amp;vop=1&amp;pid=dc994cf7f&amp;color=36,64,97&amp;vtp=1&amp;bbb=1&amp;hb=1"/>
              <p:cNvSpPr/>
              <p:nvPr/>
            </p:nvSpPr>
            <p:spPr>
              <a:xfrm>
                <a:off x="539496" y="2518751"/>
                <a:ext cx="11109960" cy="1896936"/>
              </a:xfrm>
              <a:prstGeom prst="rect">
                <a:avLst/>
              </a:prstGeom>
              <a:noFill/>
              <a:ln/>
            </p:spPr>
            <p:txBody>
              <a:bodyPr wrap="none" lIns="0" tIns="0" rIns="0" bIns="0" rtlCol="0" anchor="t"/>
              <a:lstStyle/>
              <a:p>
                <a:pPr algn="l" latinLnBrk="1">
                  <a:lnSpc>
                    <a:spcPts val="62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【解】方法一：因为</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6</m:t>
                                </m:r>
                              </m:sup>
                            </m:sSup>
                            <m:r>
                              <a:rPr lang="en-US" altLang="zh-CN" sz="1800" b="0" i="0">
                                <a:solidFill>
                                  <a:srgbClr val="6565FF"/>
                                </a:solidFill>
                                <a:latin typeface="Cambria Math" pitchFamily="34" charset="0"/>
                                <a:ea typeface="Cambria Math" pitchFamily="34" charset="-122"/>
                                <a:cs typeface="Cambria Math" pitchFamily="34" charset="-120"/>
                              </a:rPr>
                              <m:t>,</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6</m:t>
                                </m:r>
                              </m:sup>
                            </m:sSup>
                            <m:r>
                              <a:rPr lang="en-US" altLang="zh-CN" sz="1800" b="0" i="0">
                                <a:solidFill>
                                  <a:srgbClr val="6565FF"/>
                                </a:solidFill>
                                <a:latin typeface="Cambria Math" pitchFamily="34" charset="0"/>
                                <a:ea typeface="Cambria Math" pitchFamily="34" charset="-122"/>
                                <a:cs typeface="Cambria Math" pitchFamily="34" charset="-120"/>
                              </a:rPr>
                              <m:t>=12,</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两式相除，得</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rad>
                      <m:ra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r>
                          <a:rPr lang="en-US" altLang="zh-CN" sz="1800" b="0" i="0">
                            <a:solidFill>
                              <a:srgbClr val="6565FF"/>
                            </a:solidFill>
                            <a:latin typeface="Cambria Math" pitchFamily="34" charset="0"/>
                            <a:ea typeface="Cambria Math" pitchFamily="34" charset="-122"/>
                            <a:cs typeface="Cambria Math" pitchFamily="34" charset="-120"/>
                          </a:rPr>
                          <m:t>3</m:t>
                        </m:r>
                      </m:deg>
                      <m:e>
                        <m:r>
                          <a:rPr lang="en-US" altLang="zh-CN" sz="1800" b="0" i="0">
                            <a:solidFill>
                              <a:srgbClr val="6565FF"/>
                            </a:solidFill>
                            <a:latin typeface="Cambria Math" pitchFamily="34" charset="0"/>
                            <a:ea typeface="Cambria Math" pitchFamily="34" charset="-122"/>
                            <a:cs typeface="Cambria Math" pitchFamily="34" charset="-120"/>
                          </a:rPr>
                          <m:t>4</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45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4</m:t>
                        </m:r>
                      </m:e>
                      <m:sup>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方法二</a:t>
                </a:r>
                <a:r>
                  <a:rPr lang="en-US" altLang="zh-CN"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4</m:t>
                        </m:r>
                      </m:sub>
                    </m:sSub>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4</m:t>
                            </m:r>
                          </m:sub>
                        </m:sSub>
                      </m:den>
                    </m:f>
                    <m:r>
                      <a:rPr lang="en-US" altLang="zh-CN" b="0" i="0">
                        <a:solidFill>
                          <a:srgbClr val="6565FF"/>
                        </a:solidFill>
                        <a:latin typeface="Cambria Math" pitchFamily="34" charset="0"/>
                        <a:ea typeface="Cambria Math" pitchFamily="34" charset="-122"/>
                        <a:cs typeface="Cambria Math" pitchFamily="34" charset="-120"/>
                      </a:rPr>
                      <m:t>=4</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𝑞</m:t>
                    </m:r>
                    <m:r>
                      <a:rPr lang="en-US" altLang="zh-CN" b="0" i="0">
                        <a:solidFill>
                          <a:srgbClr val="6565FF"/>
                        </a:solidFill>
                        <a:latin typeface="Cambria Math" pitchFamily="34" charset="0"/>
                        <a:ea typeface="Cambria Math" pitchFamily="34" charset="-122"/>
                        <a:cs typeface="Cambria Math" pitchFamily="34" charset="-120"/>
                      </a:rPr>
                      <m:t>=</m:t>
                    </m:r>
                    <m:rad>
                      <m:ra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r>
                          <a:rPr lang="en-US" altLang="zh-CN" b="0" i="0">
                            <a:solidFill>
                              <a:srgbClr val="6565FF"/>
                            </a:solidFill>
                            <a:latin typeface="Cambria Math" pitchFamily="34" charset="0"/>
                            <a:ea typeface="Cambria Math" pitchFamily="34" charset="-122"/>
                            <a:cs typeface="Cambria Math" pitchFamily="34" charset="-120"/>
                          </a:rPr>
                          <m:t>3</m:t>
                        </m:r>
                      </m:deg>
                      <m:e>
                        <m:r>
                          <a:rPr lang="en-US" altLang="zh-CN" b="0" i="0">
                            <a:solidFill>
                              <a:srgbClr val="6565FF"/>
                            </a:solidFill>
                            <a:latin typeface="Cambria Math" pitchFamily="34" charset="0"/>
                            <a:ea typeface="Cambria Math" pitchFamily="34" charset="-122"/>
                            <a:cs typeface="Cambria Math" pitchFamily="34" charset="-120"/>
                          </a:rPr>
                          <m:t>4</m:t>
                        </m:r>
                      </m:e>
                    </m:rad>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4</m:t>
                        </m:r>
                      </m:sub>
                    </m:sSub>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−4</m:t>
                        </m:r>
                      </m:sup>
                    </m:sSup>
                    <m:r>
                      <a:rPr lang="en-US" altLang="zh-CN" b="0" i="0">
                        <a:solidFill>
                          <a:srgbClr val="6565FF"/>
                        </a:solidFill>
                        <a:latin typeface="Cambria Math" pitchFamily="34" charset="0"/>
                        <a:ea typeface="Cambria Math" pitchFamily="34" charset="-122"/>
                        <a:cs typeface="Cambria Math" pitchFamily="34" charset="-120"/>
                      </a:rPr>
                      <m:t>=3×</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rad>
                              <m:ra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radPr>
                              <m:deg>
                                <m:r>
                                  <a:rPr lang="en-US" altLang="zh-CN" b="0" i="0">
                                    <a:solidFill>
                                      <a:srgbClr val="6565FF"/>
                                    </a:solidFill>
                                    <a:latin typeface="Cambria Math" pitchFamily="34" charset="0"/>
                                    <a:ea typeface="Cambria Math" pitchFamily="34" charset="-122"/>
                                    <a:cs typeface="Cambria Math" pitchFamily="34" charset="-120"/>
                                  </a:rPr>
                                  <m:t>3</m:t>
                                </m:r>
                              </m:deg>
                              <m:e>
                                <m:r>
                                  <a:rPr lang="en-US" altLang="zh-CN" b="0" i="0">
                                    <a:solidFill>
                                      <a:srgbClr val="6565FF"/>
                                    </a:solidFill>
                                    <a:latin typeface="Cambria Math" pitchFamily="34" charset="0"/>
                                    <a:ea typeface="Cambria Math" pitchFamily="34" charset="-122"/>
                                    <a:cs typeface="Cambria Math" pitchFamily="34" charset="-120"/>
                                  </a:rPr>
                                  <m:t>4</m:t>
                                </m:r>
                              </m:e>
                            </m:rad>
                          </m:e>
                        </m:d>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−4</m:t>
                        </m:r>
                      </m:sup>
                    </m:sSup>
                    <m:r>
                      <a:rPr lang="en-US" altLang="zh-CN" b="0" i="0">
                        <a:solidFill>
                          <a:srgbClr val="6565FF"/>
                        </a:solidFill>
                        <a:latin typeface="Cambria Math" pitchFamily="34" charset="0"/>
                        <a:ea typeface="Cambria Math" pitchFamily="34" charset="-122"/>
                        <a:cs typeface="Cambria Math" pitchFamily="34" charset="-120"/>
                      </a:rPr>
                      <m:t>=3×</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4</m:t>
                        </m:r>
                      </m:e>
                      <m:sup>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−4</m:t>
                            </m:r>
                          </m:num>
                          <m:den>
                            <m:r>
                              <a:rPr lang="en-US" altLang="zh-CN" b="0" i="0">
                                <a:solidFill>
                                  <a:srgbClr val="6565FF"/>
                                </a:solidFill>
                                <a:latin typeface="Cambria Math" pitchFamily="34" charset="0"/>
                                <a:ea typeface="Cambria Math" pitchFamily="34" charset="-122"/>
                                <a:cs typeface="Cambria Math" pitchFamily="34" charset="-120"/>
                              </a:rPr>
                              <m:t>3</m:t>
                            </m:r>
                          </m:den>
                        </m:f>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8_AN.70_1#a59eabd79?vcp=1&amp;vop=1&amp;pid=dc994cf7f&amp;color=36,64,97&amp;vtp=1&amp;bbb=1&amp;hb=1"/>
              <p:cNvSpPr>
                <a:spLocks noRot="1" noChangeAspect="1" noMove="1" noResize="1" noEditPoints="1" noAdjustHandles="1" noChangeArrowheads="1" noChangeShapeType="1" noTextEdit="1"/>
              </p:cNvSpPr>
              <p:nvPr/>
            </p:nvSpPr>
            <p:spPr>
              <a:xfrm>
                <a:off x="539496" y="2518751"/>
                <a:ext cx="11109960" cy="1896936"/>
              </a:xfrm>
              <a:prstGeom prst="rect">
                <a:avLst/>
              </a:prstGeom>
              <a:blipFill>
                <a:blip r:embed="rId6"/>
                <a:stretch>
                  <a:fillRect l="-1317" b="-41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anim calcmode="lin" valueType="num">
                                      <p:cBhvr>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500"/>
                                        <p:tgtEl>
                                          <p:spTgt spid="6">
                                            <p:txEl>
                                              <p:pRg st="2" end="2"/>
                                            </p:txEl>
                                          </p:spTgt>
                                        </p:tgtEl>
                                      </p:cBhvr>
                                    </p:animEffect>
                                    <p:anim calcmode="lin" valueType="num">
                                      <p:cBhvr>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checked= 1 &amp; amp; version = 1.0.5checked=1&amp;version=1.0.5checked= 1 &amp; amp; version = 1.0.5checked=1&amp;version=1.0.5">
    <p:spTree>
      <p:nvGrpSpPr>
        <p:cNvPr id="1" name=""/>
        <p:cNvGrpSpPr/>
        <p:nvPr/>
      </p:nvGrpSpPr>
      <p:grpSpPr>
        <a:xfrm>
          <a:off x="0" y="0"/>
          <a:ext cx="0" cy="0"/>
          <a:chOff x="0" y="0"/>
          <a:chExt cx="0" cy="0"/>
        </a:xfrm>
      </p:grpSpPr>
      <p:pic>
        <p:nvPicPr>
          <p:cNvPr id="2" name="C_2#0cc810eb6.fixed?vcp=1&amp;pid=fada54cc3&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0cc810eb6.fixed?vcp=1&amp;pid=fada54cc3&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5.3</a:t>
            </a:r>
            <a:endParaRPr lang="en-US" altLang="zh-CN" sz="5400" dirty="0"/>
          </a:p>
        </p:txBody>
      </p:sp>
      <p:sp>
        <p:nvSpPr>
          <p:cNvPr id="4" name="C_2_BD#0cc810eb6.fixed?vcp=1&amp;pid=fada54cc3&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等比数列</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9&amp;si=29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71_1#cc2a1ddba?vcp=1&amp;vop=1&amp;pid=dc994cf7f&amp;color=36,64,97&amp;vtp=1&amp;bt=1&amp;bbb=1"/>
              <p:cNvSpPr/>
              <p:nvPr/>
            </p:nvSpPr>
            <p:spPr>
              <a:xfrm>
                <a:off x="539496" y="133529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=18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a:solidFill>
                          <a:srgbClr val="244061"/>
                        </a:solidFill>
                        <a:latin typeface="Cambria Math" pitchFamily="34" charset="0"/>
                        <a:ea typeface="Cambria Math" pitchFamily="34" charset="-122"/>
                        <a:cs typeface="Cambria Math" pitchFamily="34" charset="-120"/>
                      </a:rPr>
                      <m:t>=9</m:t>
                    </m:r>
                  </m:oMath>
                </a14:m>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8_BD.71_1#cc2a1ddba?vcp=1&amp;vop=1&amp;pid=dc994cf7f&amp;color=36,64,97&amp;vtp=1&amp;bt=1&amp;bbb=1"/>
              <p:cNvSpPr>
                <a:spLocks noRot="1" noChangeAspect="1" noMove="1" noResize="1" noEditPoints="1" noAdjustHandles="1" noChangeArrowheads="1" noChangeShapeType="1" noTextEdit="1"/>
              </p:cNvSpPr>
              <p:nvPr/>
            </p:nvSpPr>
            <p:spPr>
              <a:xfrm>
                <a:off x="539496" y="1335296"/>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72_1#cc2a1ddba?vcp=1&amp;vop=1&amp;pid=dc994cf7f&amp;color=36,64,97&amp;vtp=1&amp;bbb=1&amp;hb=1"/>
              <p:cNvSpPr/>
              <p:nvPr/>
            </p:nvSpPr>
            <p:spPr>
              <a:xfrm>
                <a:off x="539496" y="1708930"/>
                <a:ext cx="11109960" cy="3227578"/>
              </a:xfrm>
              <a:prstGeom prst="rect">
                <a:avLst/>
              </a:prstGeom>
              <a:noFill/>
              <a:ln/>
            </p:spPr>
            <p:txBody>
              <a:bodyPr wrap="none" lIns="0" tIns="0" rIns="0" bIns="0" rtlCol="0" anchor="t"/>
              <a:lstStyle/>
              <a:p>
                <a:pPr algn="l" latinLnBrk="1">
                  <a:lnSpc>
                    <a:spcPts val="62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【解】方法一：因为</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=18,</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6565FF"/>
                                </a:solidFill>
                                <a:latin typeface="Cambria Math" pitchFamily="34" charset="0"/>
                                <a:ea typeface="Cambria Math" pitchFamily="34" charset="-122"/>
                                <a:cs typeface="Cambria Math" pitchFamily="34" charset="-120"/>
                              </a:rPr>
                              <m:t>        </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=9,</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两式相除，得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，从而</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=32</m:t>
                    </m:r>
                  </m:oMath>
                </a14:m>
                <a:r>
                  <a:rPr lang="en-US" altLang="zh-CN" sz="1800" b="0" i="0" dirty="0">
                    <a:solidFill>
                      <a:srgbClr val="6565FF"/>
                    </a:solidFill>
                    <a:latin typeface="Times New Roman" pitchFamily="34" charset="0"/>
                    <a:ea typeface="微软雅黑" pitchFamily="34" charset="-122"/>
                    <a:cs typeface="Times New Roman" pitchFamily="34" charset="-120"/>
                  </a:rPr>
                  <a:t>.又因为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1=32×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e>
                    </m:d>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=18</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1</m:t>
                        </m:r>
                      </m:sub>
                    </m:sSub>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r>
                      <a:rPr lang="en-US" altLang="zh-CN" b="0" i="0">
                        <a:solidFill>
                          <a:srgbClr val="6565FF"/>
                        </a:solidFill>
                        <a:latin typeface="Cambria Math" pitchFamily="34" charset="0"/>
                        <a:ea typeface="Cambria Math" pitchFamily="34" charset="-122"/>
                        <a:cs typeface="Cambria Math" pitchFamily="34" charset="-120"/>
                      </a:rPr>
                      <m:t>=32×</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e>
                        </m:d>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up>
                    </m:sSup>
                    <m:r>
                      <a:rPr lang="en-US" altLang="zh-CN" b="0" i="0">
                        <a:solidFill>
                          <a:srgbClr val="6565FF"/>
                        </a:solidFill>
                        <a:latin typeface="Cambria Math" pitchFamily="34" charset="0"/>
                        <a:ea typeface="Cambria Math" pitchFamily="34" charset="-122"/>
                        <a:cs typeface="Cambria Math" pitchFamily="34" charset="-120"/>
                      </a:rPr>
                      <m:t>=1</m:t>
                    </m:r>
                  </m:oMath>
                </a14:m>
                <a:r>
                  <a:rPr lang="en-US" altLang="zh-CN"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8_AN.72_1#cc2a1ddba?vcp=1&amp;vop=1&amp;pid=dc994cf7f&amp;color=36,64,97&amp;vtp=1&amp;bbb=1&amp;hb=1"/>
              <p:cNvSpPr>
                <a:spLocks noRot="1" noChangeAspect="1" noMove="1" noResize="1" noEditPoints="1" noAdjustHandles="1" noChangeArrowheads="1" noChangeShapeType="1" noTextEdit="1"/>
              </p:cNvSpPr>
              <p:nvPr/>
            </p:nvSpPr>
            <p:spPr>
              <a:xfrm>
                <a:off x="539496" y="1708930"/>
                <a:ext cx="11109960" cy="3227578"/>
              </a:xfrm>
              <a:prstGeom prst="rect">
                <a:avLst/>
              </a:prstGeom>
              <a:blipFill>
                <a:blip r:embed="rId4"/>
                <a:stretch>
                  <a:fillRect l="-1317" b="-2264"/>
                </a:stretch>
              </a:blipFill>
              <a:ln/>
            </p:spPr>
            <p:txBody>
              <a:bodyPr/>
              <a:lstStyle/>
              <a:p>
                <a:r>
                  <a:rPr lang="zh-CN" altLang="en-US">
                    <a:noFill/>
                  </a:rPr>
                  <a:t> </a:t>
                </a:r>
              </a:p>
            </p:txBody>
          </p:sp>
        </mc:Fallback>
      </mc:AlternateContent>
      <p:sp>
        <p:nvSpPr>
          <p:cNvPr id="4" name="QO_7_EX.73_1#dc994cf7f?vcp=1&amp;vop=1&amp;pid=14075e9be&amp;color=36,64,97&amp;vtp=1&amp;bbb=1"/>
          <p:cNvSpPr/>
          <p:nvPr/>
        </p:nvSpPr>
        <p:spPr>
          <a:xfrm>
            <a:off x="539496" y="4909330"/>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本题根据通项公式及其变形公式求解即可．</a:t>
            </a:r>
            <a:endParaRPr lang="en-US" altLang="zh-CN" sz="1800" dirty="0"/>
          </a:p>
        </p:txBody>
      </p:sp>
      <p:sp>
        <p:nvSpPr>
          <p:cNvPr id="5" name="QO_7_EX.74_1#dc994cf7f?vcp=1&amp;vop=1&amp;pid=14075e9be&amp;color=36,64,97&amp;vtp=1&amp;bbb=1"/>
          <p:cNvSpPr/>
          <p:nvPr/>
        </p:nvSpPr>
        <p:spPr>
          <a:xfrm>
            <a:off x="539496" y="531579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在等比数列的题目中，解方程组时可采用两式相除的方法消元，使运算简便．</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5">
                                            <p:bg/>
                                          </p:spTgt>
                                        </p:tgtEl>
                                        <p:attrNameLst>
                                          <p:attrName>style.visibility</p:attrName>
                                        </p:attrNameLst>
                                      </p:cBhvr>
                                      <p:to>
                                        <p:strVal val="visible"/>
                                      </p:to>
                                    </p:set>
                                    <p:animEffect transition="in" filter="fade">
                                      <p:cBhvr>
                                        <p:cTn id="56" dur="500"/>
                                        <p:tgtEl>
                                          <p:spTgt spid="5">
                                            <p:bg/>
                                          </p:spTgt>
                                        </p:tgtEl>
                                      </p:cBhvr>
                                    </p:animEffect>
                                    <p:anim calcmode="lin" valueType="num">
                                      <p:cBhvr>
                                        <p:cTn id="57" dur="500" fill="hold"/>
                                        <p:tgtEl>
                                          <p:spTgt spid="5">
                                            <p:bg/>
                                          </p:spTgt>
                                        </p:tgtEl>
                                        <p:attrNameLst>
                                          <p:attrName>ppt_x</p:attrName>
                                        </p:attrNameLst>
                                      </p:cBhvr>
                                      <p:tavLst>
                                        <p:tav tm="0">
                                          <p:val>
                                            <p:strVal val="#ppt_x"/>
                                          </p:val>
                                        </p:tav>
                                        <p:tav tm="100000">
                                          <p:val>
                                            <p:strVal val="#ppt_x"/>
                                          </p:val>
                                        </p:tav>
                                      </p:tavLst>
                                    </p:anim>
                                    <p:anim calcmode="lin" valueType="num">
                                      <p:cBhvr>
                                        <p:cTn id="58" dur="500" fill="hold"/>
                                        <p:tgtEl>
                                          <p:spTgt spid="5">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
                                            <p:txEl>
                                              <p:pRg st="0" end="0"/>
                                            </p:txEl>
                                          </p:spTgt>
                                        </p:tgtEl>
                                        <p:attrNameLst>
                                          <p:attrName>style.visibility</p:attrName>
                                        </p:attrNameLst>
                                      </p:cBhvr>
                                      <p:to>
                                        <p:strVal val="visible"/>
                                      </p:to>
                                    </p:set>
                                    <p:animEffect transition="in" filter="fade">
                                      <p:cBhvr>
                                        <p:cTn id="61" dur="500"/>
                                        <p:tgtEl>
                                          <p:spTgt spid="5">
                                            <p:txEl>
                                              <p:pRg st="0" end="0"/>
                                            </p:txEl>
                                          </p:spTgt>
                                        </p:tgtEl>
                                      </p:cBhvr>
                                    </p:animEffect>
                                    <p:anim calcmode="lin" valueType="num">
                                      <p:cBhvr>
                                        <p:cTn id="6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5_1#079fb1183?vaa=1&amp;vcp=1&amp;vop=1&amp;pid=14075e9be&amp;color=36,64,97&amp;vtp=1&amp;bt=1&amp;bbb=1"/>
              <p:cNvSpPr/>
              <p:nvPr/>
            </p:nvSpPr>
            <p:spPr>
              <a:xfrm>
                <a:off x="539496" y="2536811"/>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2-1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是数列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项和，且满足</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023</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75_1#079fb1183?vaa=1&amp;vcp=1&amp;vop=1&amp;pid=14075e9be&amp;color=36,64,97&amp;vtp=1&amp;bt=1&amp;bbb=1"/>
              <p:cNvSpPr>
                <a:spLocks noRot="1" noChangeAspect="1" noMove="1" noResize="1" noEditPoints="1" noAdjustHandles="1" noChangeArrowheads="1" noChangeShapeType="1" noTextEdit="1"/>
              </p:cNvSpPr>
              <p:nvPr/>
            </p:nvSpPr>
            <p:spPr>
              <a:xfrm>
                <a:off x="539496" y="2536811"/>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7_AN.77_1#079fb1183.bracket?vaa=1&amp;vcp=1&amp;vop=1&amp;pid=14075e9be&amp;color=36,64,97&amp;vpa=12&amp;vtp=1"/>
          <p:cNvSpPr/>
          <p:nvPr/>
        </p:nvSpPr>
        <p:spPr>
          <a:xfrm>
            <a:off x="8155496" y="261631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75_2#079fb1183.choices?vaa=1&amp;vcp=1&amp;vop=1&amp;pid=14075e9be&amp;color=36,64,97&amp;vtp=1&amp;bbb=1"/>
              <p:cNvSpPr/>
              <p:nvPr/>
            </p:nvSpPr>
            <p:spPr>
              <a:xfrm>
                <a:off x="539496" y="2950895"/>
                <a:ext cx="11109960" cy="355600"/>
              </a:xfrm>
              <a:prstGeom prst="rect">
                <a:avLst/>
              </a:prstGeom>
              <a:noFill/>
              <a:ln/>
            </p:spPr>
            <p:txBody>
              <a:bodyPr wrap="none" lIns="0" tIns="0" rIns="0" bIns="0" rtlCol="0" anchor="t"/>
              <a:lstStyle/>
              <a:p>
                <a:pPr latinLnBrk="1">
                  <a:lnSpc>
                    <a:spcPts val="3200"/>
                  </a:lnSpc>
                  <a:tabLst>
                    <a:tab pos="3041015" algn="l"/>
                    <a:tab pos="5662930" algn="l"/>
                    <a:tab pos="82848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021</m:t>
                        </m:r>
                      </m:sup>
                    </m:sSup>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021</m:t>
                        </m:r>
                      </m:sup>
                    </m:sSup>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022</m:t>
                        </m:r>
                      </m:sup>
                    </m:sSup>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75_2#079fb1183.choices?vaa=1&amp;vcp=1&amp;vop=1&amp;pid=14075e9be&amp;color=36,64,97&amp;vtp=1&amp;bbb=1"/>
              <p:cNvSpPr>
                <a:spLocks noRot="1" noChangeAspect="1" noMove="1" noResize="1" noEditPoints="1" noAdjustHandles="1" noChangeArrowheads="1" noChangeShapeType="1" noTextEdit="1"/>
              </p:cNvSpPr>
              <p:nvPr/>
            </p:nvSpPr>
            <p:spPr>
              <a:xfrm>
                <a:off x="539496" y="2950895"/>
                <a:ext cx="11109960" cy="355600"/>
              </a:xfrm>
              <a:prstGeom prst="rect">
                <a:avLst/>
              </a:prstGeom>
              <a:blipFill>
                <a:blip r:embed="rId4"/>
                <a:stretch>
                  <a:fillRect l="-1317" b="-431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76_1#079fb1183?vaa=1&amp;vcp=1&amp;vop=1&amp;pid=14075e9be&amp;color=36,64,97&amp;vtp=1&amp;bbb=1&amp;hb=1"/>
              <p:cNvSpPr/>
              <p:nvPr/>
            </p:nvSpPr>
            <p:spPr>
              <a:xfrm>
                <a:off x="539496" y="3311512"/>
                <a:ext cx="11109960" cy="12173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由已知可得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，两式作差可得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500"/>
                  </a:lnSpc>
                </a:pPr>
                <a:r>
                  <a:rPr lang="en-US" altLang="zh-CN" sz="1800"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=2≠3</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是从第二项开始以2为首项，3为公比的等比数列</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100"/>
                  </a:lnSpc>
                </a:pP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023</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3</m:t>
                        </m:r>
                      </m:e>
                      <m:sup>
                        <m:r>
                          <a:rPr lang="en-US" altLang="zh-CN" b="0" i="0">
                            <a:solidFill>
                              <a:srgbClr val="003760"/>
                            </a:solidFill>
                            <a:latin typeface="Cambria Math" pitchFamily="34" charset="0"/>
                            <a:ea typeface="Cambria Math" pitchFamily="34" charset="-122"/>
                            <a:cs typeface="Cambria Math" pitchFamily="34" charset="-120"/>
                          </a:rPr>
                          <m:t>2</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021</m:t>
                        </m:r>
                      </m:sup>
                    </m:sSup>
                    <m:r>
                      <a:rPr lang="en-US" altLang="zh-CN" b="0" i="0" smtClean="0">
                        <a:solidFill>
                          <a:srgbClr val="003760"/>
                        </a:solidFill>
                        <a:latin typeface="Cambria Math" pitchFamily="34" charset="0"/>
                        <a:ea typeface="Cambria Math" pitchFamily="34" charset="-122"/>
                        <a:cs typeface="Cambria Math" pitchFamily="34" charset="-120"/>
                      </a:rPr>
                      <m:t>=2×</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3</m:t>
                        </m:r>
                      </m:e>
                      <m:sup>
                        <m:r>
                          <a:rPr lang="en-US" altLang="zh-CN" b="0" i="0">
                            <a:solidFill>
                              <a:srgbClr val="003760"/>
                            </a:solidFill>
                            <a:latin typeface="Cambria Math" pitchFamily="34" charset="0"/>
                            <a:ea typeface="Cambria Math" pitchFamily="34" charset="-122"/>
                            <a:cs typeface="Cambria Math" pitchFamily="34" charset="-120"/>
                          </a:rPr>
                          <m:t>2</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021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5" name="QC_7_AS.76_1#079fb1183?vaa=1&amp;vcp=1&amp;vop=1&amp;pid=14075e9be&amp;color=36,64,97&amp;vtp=1&amp;bbb=1&amp;hb=1"/>
              <p:cNvSpPr>
                <a:spLocks noRot="1" noChangeAspect="1" noMove="1" noResize="1" noEditPoints="1" noAdjustHandles="1" noChangeArrowheads="1" noChangeShapeType="1" noTextEdit="1"/>
              </p:cNvSpPr>
              <p:nvPr/>
            </p:nvSpPr>
            <p:spPr>
              <a:xfrm>
                <a:off x="539496" y="3311512"/>
                <a:ext cx="11109960" cy="1217359"/>
              </a:xfrm>
              <a:prstGeom prst="rect">
                <a:avLst/>
              </a:prstGeom>
              <a:blipFill>
                <a:blip r:embed="rId5"/>
                <a:stretch>
                  <a:fillRect l="-1317" r="-3183" b="-115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79_1#ab43f306f?vaa=1&amp;vcp=1&amp;vop=1&amp;pid=14075e9be&amp;color=36,64,97&amp;vtp=1&amp;bt=1&amp;bbb=1"/>
              <p:cNvSpPr/>
              <p:nvPr/>
            </p:nvSpPr>
            <p:spPr>
              <a:xfrm>
                <a:off x="539496" y="303230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2-2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为其前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，则公比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7_BD.79_1#ab43f306f?vaa=1&amp;vcp=1&amp;vop=1&amp;pid=14075e9be&amp;color=36,64,97&amp;vtp=1&amp;bt=1&amp;bbb=1"/>
              <p:cNvSpPr>
                <a:spLocks noRot="1" noChangeAspect="1" noMove="1" noResize="1" noEditPoints="1" noAdjustHandles="1" noChangeArrowheads="1" noChangeShapeType="1" noTextEdit="1"/>
              </p:cNvSpPr>
              <p:nvPr/>
            </p:nvSpPr>
            <p:spPr>
              <a:xfrm>
                <a:off x="539496" y="3032302"/>
                <a:ext cx="11109960" cy="360680"/>
              </a:xfrm>
              <a:prstGeom prst="rect">
                <a:avLst/>
              </a:prstGeom>
              <a:blipFill>
                <a:blip r:embed="rId3"/>
                <a:stretch>
                  <a:fillRect l="-1317" t="-3333" b="-38333"/>
                </a:stretch>
              </a:blipFill>
              <a:ln/>
            </p:spPr>
            <p:txBody>
              <a:bodyPr/>
              <a:lstStyle/>
              <a:p>
                <a:r>
                  <a:rPr lang="zh-CN" altLang="en-US">
                    <a:noFill/>
                  </a:rPr>
                  <a:t> </a:t>
                </a:r>
              </a:p>
            </p:txBody>
          </p:sp>
        </mc:Fallback>
      </mc:AlternateContent>
      <p:sp>
        <p:nvSpPr>
          <p:cNvPr id="3" name="QB_7_AN.81_1#ab43f306f.blank?vaa=1&amp;vcp=1&amp;vop=1&amp;pid=14075e9be&amp;color=36,64,97&amp;vpa=13&amp;vtp=1"/>
          <p:cNvSpPr/>
          <p:nvPr/>
        </p:nvSpPr>
        <p:spPr>
          <a:xfrm>
            <a:off x="8789320" y="2990392"/>
            <a:ext cx="2809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3</a:t>
            </a:r>
            <a:endParaRPr lang="en-US" altLang="zh-CN" dirty="0"/>
          </a:p>
        </p:txBody>
      </p:sp>
      <mc:AlternateContent xmlns:mc="http://schemas.openxmlformats.org/markup-compatibility/2006" xmlns:a14="http://schemas.microsoft.com/office/drawing/2010/main">
        <mc:Choice Requires="a14">
          <p:sp>
            <p:nvSpPr>
              <p:cNvPr id="4" name="QB_7_AS.80_1#ab43f306f?vaa=1&amp;vcp=1&amp;vop=1&amp;pid=14075e9be&amp;color=36,64,97&amp;vtp=1&amp;bbb=1"/>
              <p:cNvSpPr/>
              <p:nvPr/>
            </p:nvSpPr>
            <p:spPr>
              <a:xfrm>
                <a:off x="539496" y="3402888"/>
                <a:ext cx="11109960" cy="685800"/>
              </a:xfrm>
              <a:prstGeom prst="rect">
                <a:avLst/>
              </a:prstGeom>
              <a:noFill/>
              <a:ln/>
            </p:spPr>
            <p:txBody>
              <a:bodyPr wrap="none" lIns="0" tIns="0" rIns="0" bIns="0" rtlCol="0" anchor="t"/>
              <a:lstStyle/>
              <a:p>
                <a:pPr algn="l" latinLnBrk="1">
                  <a:lnSpc>
                    <a:spcPts val="5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+3,</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+3,</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两个等式作差可得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a:solidFill>
                          <a:srgbClr val="003760"/>
                        </a:solidFill>
                        <a:latin typeface="Cambria Math" pitchFamily="34" charset="0"/>
                        <a:ea typeface="Cambria Math" pitchFamily="34" charset="-122"/>
                        <a:cs typeface="Cambria Math" pitchFamily="34" charset="-120"/>
                      </a:rPr>
                      <m:t>=3</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B_7_AS.80_1#ab43f306f?vaa=1&amp;vcp=1&amp;vop=1&amp;pid=14075e9be&amp;color=36,64,97&amp;vtp=1&amp;bbb=1"/>
              <p:cNvSpPr>
                <a:spLocks noRot="1" noChangeAspect="1" noMove="1" noResize="1" noEditPoints="1" noAdjustHandles="1" noChangeArrowheads="1" noChangeShapeType="1" noTextEdit="1"/>
              </p:cNvSpPr>
              <p:nvPr/>
            </p:nvSpPr>
            <p:spPr>
              <a:xfrm>
                <a:off x="539496" y="3402888"/>
                <a:ext cx="11109960" cy="685800"/>
              </a:xfrm>
              <a:prstGeom prst="rect">
                <a:avLst/>
              </a:prstGeom>
              <a:blipFill>
                <a:blip r:embed="rId4"/>
                <a:stretch>
                  <a:fillRect l="-1317" b="-8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83_1#62b933a13?vcp=1&amp;vop=1&amp;pid=a14251891&amp;color=36,64,97&amp;vtp=1&amp;bt=1&amp;bbb=1"/>
              <p:cNvSpPr/>
              <p:nvPr/>
            </p:nvSpPr>
            <p:spPr>
              <a:xfrm>
                <a:off x="539496" y="2107901"/>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已知等比数列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的各项都为正数，且</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8_BD.83_1#62b933a13?vcp=1&amp;vop=1&amp;pid=a14251891&amp;color=36,64,97&amp;vtp=1&amp;bt=1&amp;bbb=1"/>
              <p:cNvSpPr>
                <a:spLocks noRot="1" noChangeAspect="1" noMove="1" noResize="1" noEditPoints="1" noAdjustHandles="1" noChangeArrowheads="1" noChangeShapeType="1" noTextEdit="1"/>
              </p:cNvSpPr>
              <p:nvPr/>
            </p:nvSpPr>
            <p:spPr>
              <a:xfrm>
                <a:off x="539496" y="2107901"/>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84_1#62b933a13?vcp=1&amp;vop=1&amp;pid=a14251891&amp;color=36,64,97&amp;vtp=1&amp;bbb=1"/>
              <p:cNvSpPr/>
              <p:nvPr/>
            </p:nvSpPr>
            <p:spPr>
              <a:xfrm>
                <a:off x="539496" y="2468835"/>
                <a:ext cx="11109960" cy="246570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已知得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=8,</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6</m:t>
                                </m:r>
                              </m:sup>
                            </m:sSup>
                            <m:r>
                              <a:rPr lang="en-US" altLang="zh-CN" sz="1800" b="0" i="0">
                                <a:solidFill>
                                  <a:srgbClr val="6565FF"/>
                                </a:solidFill>
                                <a:latin typeface="Cambria Math" pitchFamily="34" charset="0"/>
                                <a:ea typeface="Cambria Math" pitchFamily="34" charset="-122"/>
                                <a:cs typeface="Cambria Math" pitchFamily="34" charset="-120"/>
                              </a:rPr>
                              <m:t>=2,</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=128.</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=128×</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−8</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8_AN.84_1#62b933a13?vcp=1&amp;vop=1&amp;pid=a14251891&amp;color=36,64,97&amp;vtp=1&amp;bbb=1"/>
              <p:cNvSpPr>
                <a:spLocks noRot="1" noChangeAspect="1" noMove="1" noResize="1" noEditPoints="1" noAdjustHandles="1" noChangeArrowheads="1" noChangeShapeType="1" noTextEdit="1"/>
              </p:cNvSpPr>
              <p:nvPr/>
            </p:nvSpPr>
            <p:spPr>
              <a:xfrm>
                <a:off x="539496" y="2468835"/>
                <a:ext cx="11109960" cy="2465705"/>
              </a:xfrm>
              <a:prstGeom prst="rect">
                <a:avLst/>
              </a:prstGeom>
              <a:blipFill>
                <a:blip r:embed="rId4"/>
                <a:stretch>
                  <a:fillRect l="-1317" b="-297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amp;si=33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85_1#6a3cb4df5?vcp=1&amp;vop=1&amp;pid=a14251891&amp;color=36,64,97&amp;mp=1&amp;vtp=1&amp;bt=1&amp;bbb=1"/>
              <p:cNvSpPr/>
              <p:nvPr/>
            </p:nvSpPr>
            <p:spPr>
              <a:xfrm>
                <a:off x="539496" y="1947023"/>
                <a:ext cx="11109960" cy="535623"/>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的首项</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9</m:t>
                        </m:r>
                      </m:num>
                      <m:den>
                        <m:r>
                          <a:rPr lang="en-US" altLang="zh-CN" sz="1800" b="0" i="0">
                            <a:solidFill>
                              <a:srgbClr val="244061"/>
                            </a:solidFill>
                            <a:latin typeface="Cambria Math" pitchFamily="34" charset="0"/>
                            <a:ea typeface="Cambria Math" pitchFamily="34" charset="-122"/>
                            <a:cs typeface="Cambria Math" pitchFamily="34" charset="-120"/>
                          </a:rPr>
                          <m:t>8</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，末项</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，公比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，求项数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8_BD.85_1#6a3cb4df5?vcp=1&amp;vop=1&amp;pid=a14251891&amp;color=36,64,97&amp;mp=1&amp;vtp=1&amp;bt=1&amp;bbb=1"/>
              <p:cNvSpPr>
                <a:spLocks noRot="1" noChangeAspect="1" noMove="1" noResize="1" noEditPoints="1" noAdjustHandles="1" noChangeArrowheads="1" noChangeShapeType="1" noTextEdit="1"/>
              </p:cNvSpPr>
              <p:nvPr/>
            </p:nvSpPr>
            <p:spPr>
              <a:xfrm>
                <a:off x="539496" y="1947023"/>
                <a:ext cx="11109960" cy="535623"/>
              </a:xfrm>
              <a:prstGeom prst="rect">
                <a:avLst/>
              </a:prstGeom>
              <a:blipFill>
                <a:blip r:embed="rId3"/>
                <a:stretch>
                  <a:fillRect l="-1317"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86_1#6a3cb4df5?vcp=1&amp;vop=1&amp;pid=a14251891&amp;color=36,64,97&amp;vtp=1&amp;bbb=1"/>
              <p:cNvSpPr/>
              <p:nvPr/>
            </p:nvSpPr>
            <p:spPr>
              <a:xfrm>
                <a:off x="539496" y="2486203"/>
                <a:ext cx="11109960" cy="1017905"/>
              </a:xfrm>
              <a:prstGeom prst="rect">
                <a:avLst/>
              </a:prstGeom>
              <a:noFill/>
              <a:ln/>
            </p:spPr>
            <p:txBody>
              <a:bodyPr wrap="none" lIns="0" tIns="0" rIns="0" bIns="0" rtlCol="0" anchor="t"/>
              <a:lstStyle/>
              <a:p>
                <a:pPr algn="l" latinLnBrk="1">
                  <a:lnSpc>
                    <a:spcPts val="41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r>
                          <a:rPr lang="en-US" altLang="zh-CN" sz="1800" b="0" i="0">
                            <a:solidFill>
                              <a:srgbClr val="6565FF"/>
                            </a:solidFill>
                            <a:latin typeface="Cambria Math" pitchFamily="34" charset="0"/>
                            <a:ea typeface="Cambria Math" pitchFamily="34" charset="-122"/>
                            <a:cs typeface="Cambria Math" pitchFamily="34" charset="-120"/>
                          </a:rPr>
                          <m:t>27</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8_AN.86_1#6a3cb4df5?vcp=1&amp;vop=1&amp;pid=a14251891&amp;color=36,64,97&amp;vtp=1&amp;bbb=1"/>
              <p:cNvSpPr>
                <a:spLocks noRot="1" noChangeAspect="1" noMove="1" noResize="1" noEditPoints="1" noAdjustHandles="1" noChangeArrowheads="1" noChangeShapeType="1" noTextEdit="1"/>
              </p:cNvSpPr>
              <p:nvPr/>
            </p:nvSpPr>
            <p:spPr>
              <a:xfrm>
                <a:off x="539496" y="2486203"/>
                <a:ext cx="11109960" cy="1017905"/>
              </a:xfrm>
              <a:prstGeom prst="rect">
                <a:avLst/>
              </a:prstGeom>
              <a:blipFill>
                <a:blip r:embed="rId4"/>
                <a:stretch>
                  <a:fillRect l="-1317" b="-71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BD.87_1#f866bc9fe?vcp=1&amp;vop=1&amp;pid=a14251891&amp;color=36,64,97&amp;vtp=1&amp;bbb=1"/>
              <p:cNvSpPr/>
              <p:nvPr/>
            </p:nvSpPr>
            <p:spPr>
              <a:xfrm>
                <a:off x="539496" y="350220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若在等比数列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，求公比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BD.87_1#f866bc9fe?vcp=1&amp;vop=1&amp;pid=a14251891&amp;color=36,64,97&amp;vtp=1&amp;bbb=1"/>
              <p:cNvSpPr>
                <a:spLocks noRot="1" noChangeAspect="1" noMove="1" noResize="1" noEditPoints="1" noAdjustHandles="1" noChangeArrowheads="1" noChangeShapeType="1" noTextEdit="1"/>
              </p:cNvSpPr>
              <p:nvPr/>
            </p:nvSpPr>
            <p:spPr>
              <a:xfrm>
                <a:off x="539496" y="3502203"/>
                <a:ext cx="11109960" cy="363665"/>
              </a:xfrm>
              <a:prstGeom prst="rect">
                <a:avLst/>
              </a:prstGeom>
              <a:blipFill>
                <a:blip r:embed="rId5"/>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AN.88_1#f866bc9fe?vcp=1&amp;vop=1&amp;pid=a14251891&amp;color=36,64,97&amp;vtp=1&amp;bbb=1"/>
              <p:cNvSpPr/>
              <p:nvPr/>
            </p:nvSpPr>
            <p:spPr>
              <a:xfrm>
                <a:off x="539496" y="3866693"/>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+4</m:t>
                            </m:r>
                          </m:e>
                        </m:d>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对任意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均成立，</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8_AN.88_1#f866bc9fe?vcp=1&amp;vop=1&amp;pid=a14251891&amp;color=36,64,97&amp;vtp=1&amp;bbb=1"/>
              <p:cNvSpPr>
                <a:spLocks noRot="1" noChangeAspect="1" noMove="1" noResize="1" noEditPoints="1" noAdjustHandles="1" noChangeArrowheads="1" noChangeShapeType="1" noTextEdit="1"/>
              </p:cNvSpPr>
              <p:nvPr/>
            </p:nvSpPr>
            <p:spPr>
              <a:xfrm>
                <a:off x="539496" y="3866693"/>
                <a:ext cx="11109960" cy="1192340"/>
              </a:xfrm>
              <a:prstGeom prst="rect">
                <a:avLst/>
              </a:prstGeom>
              <a:blipFill>
                <a:blip r:embed="rId6"/>
                <a:stretch>
                  <a:fillRect l="-1317"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4&amp;si=34checked= 1 &amp; amp; version = 1.0.5checked=1&amp;version=1.0.5checked= 1 &amp; amp; version = 1.0.5checked=1&amp;version=1.0.5">
    <p:spTree>
      <p:nvGrpSpPr>
        <p:cNvPr id="1" name=""/>
        <p:cNvGrpSpPr/>
        <p:nvPr/>
      </p:nvGrpSpPr>
      <p:grpSpPr>
        <a:xfrm>
          <a:off x="0" y="0"/>
          <a:ext cx="0" cy="0"/>
          <a:chOff x="0" y="0"/>
          <a:chExt cx="0" cy="0"/>
        </a:xfrm>
      </p:grpSpPr>
      <p:sp>
        <p:nvSpPr>
          <p:cNvPr id="2" name="C_6_BD#35e1960e6?vcp=1&amp;pid=8aab6792c&amp;color=101,101,255&amp;vtp=1&amp;bt=1&amp;bbb=1"/>
          <p:cNvSpPr/>
          <p:nvPr/>
        </p:nvSpPr>
        <p:spPr>
          <a:xfrm>
            <a:off x="539496" y="828000"/>
            <a:ext cx="11109960" cy="445580"/>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等比数列性质的应用</a:t>
            </a:r>
            <a:endParaRPr lang="en-US" altLang="zh-CN" sz="2200" dirty="0"/>
          </a:p>
        </p:txBody>
      </p:sp>
      <mc:AlternateContent xmlns:mc="http://schemas.openxmlformats.org/markup-compatibility/2006" xmlns:a14="http://schemas.microsoft.com/office/drawing/2010/main">
        <mc:Choice Requires="a14">
          <p:sp>
            <p:nvSpPr>
              <p:cNvPr id="3" name="QC_8_BD.89_1#0acd900d9?vaa=1&amp;vcp=1&amp;vop=1&amp;pid=55aec1df8&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例3（1）</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为等比数列，若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C_8_BD.89_1#0acd900d9?vaa=1&amp;vcp=1&amp;vop=1&amp;pid=55aec1df8&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8_BD.89_2#0acd900d9.choices?vaa=1&amp;vcp=1&amp;vop=1&amp;pid=55aec1df8&amp;color=36,64,97&amp;vtp=1&amp;bbb=1"/>
              <p:cNvSpPr/>
              <p:nvPr/>
            </p:nvSpPr>
            <p:spPr>
              <a:xfrm>
                <a:off x="539496" y="1730144"/>
                <a:ext cx="11109960" cy="355600"/>
              </a:xfrm>
              <a:prstGeom prst="rect">
                <a:avLst/>
              </a:prstGeom>
              <a:noFill/>
              <a:ln/>
            </p:spPr>
            <p:txBody>
              <a:bodyPr wrap="none" lIns="0" tIns="0" rIns="0" bIns="0" rtlCol="0" anchor="t"/>
              <a:lstStyle/>
              <a:p>
                <a:pPr latinLnBrk="1">
                  <a:lnSpc>
                    <a:spcPts val="3200"/>
                  </a:lnSpc>
                  <a:tabLst>
                    <a:tab pos="2748915" algn="l"/>
                    <a:tab pos="5472430" algn="l"/>
                    <a:tab pos="83864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.7</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−5</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8_BD.89_2#0acd900d9.choices?vaa=1&amp;vcp=1&amp;vop=1&amp;pid=55aec1df8&amp;color=36,64,97&amp;vtp=1&amp;bbb=1"/>
              <p:cNvSpPr>
                <a:spLocks noRot="1" noChangeAspect="1" noMove="1" noResize="1" noEditPoints="1" noAdjustHandles="1" noChangeArrowheads="1" noChangeShapeType="1" noTextEdit="1"/>
              </p:cNvSpPr>
              <p:nvPr/>
            </p:nvSpPr>
            <p:spPr>
              <a:xfrm>
                <a:off x="539496" y="1730144"/>
                <a:ext cx="11109960" cy="355600"/>
              </a:xfrm>
              <a:prstGeom prst="rect">
                <a:avLst/>
              </a:prstGeom>
              <a:blipFill>
                <a:blip r:embed="rId4"/>
                <a:stretch>
                  <a:fillRect l="-1317" b="-41379"/>
                </a:stretch>
              </a:blipFill>
              <a:ln/>
            </p:spPr>
            <p:txBody>
              <a:bodyPr/>
              <a:lstStyle/>
              <a:p>
                <a:r>
                  <a:rPr lang="zh-CN" altLang="en-US">
                    <a:noFill/>
                  </a:rPr>
                  <a:t> </a:t>
                </a:r>
              </a:p>
            </p:txBody>
          </p:sp>
        </mc:Fallback>
      </mc:AlternateContent>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name="Slide80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8_AS.90_1#0acd900d9?vaa=1&amp;vcp=1&amp;vop=1&amp;pid=55aec1df8&amp;color=36,64,97&amp;vtp=1&amp;bbb=1">
                <a:extLst>
                  <a:ext uri="{FF2B5EF4-FFF2-40B4-BE49-F238E27FC236}">
                    <a16:creationId xmlns:a16="http://schemas.microsoft.com/office/drawing/2014/main" id="{72E21313-80B7-5FF8-7683-BB35402DAE24}"/>
                  </a:ext>
                </a:extLst>
              </p:cNvPr>
              <p:cNvSpPr/>
              <p:nvPr/>
            </p:nvSpPr>
            <p:spPr>
              <a:xfrm>
                <a:off x="539496" y="827998"/>
                <a:ext cx="11109960" cy="496868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方法一：利用等比数列的通项公式求解.</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设</a:t>
                </a:r>
                <a:r>
                  <a:rPr lang="en-US" altLang="zh-CN" sz="1800" b="0" i="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57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题意得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6</m:t>
                                </m:r>
                              </m:sup>
                            </m:sSup>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5</m:t>
                                </m:r>
                              </m:sup>
                            </m:sSup>
                            <m:r>
                              <a:rPr lang="en-US" altLang="zh-CN" sz="1800" b="0" i="0">
                                <a:solidFill>
                                  <a:srgbClr val="003760"/>
                                </a:solidFill>
                                <a:latin typeface="Cambria Math" pitchFamily="34" charset="0"/>
                                <a:ea typeface="Cambria Math" pitchFamily="34" charset="-122"/>
                                <a:cs typeface="Cambria Math" pitchFamily="34" charset="-120"/>
                              </a:rPr>
                              <m:t>=</m:t>
                            </m:r>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9</m:t>
                                </m:r>
                              </m:sup>
                            </m:sSup>
                            <m:r>
                              <a:rPr lang="en-US" altLang="zh-CN" sz="1800" b="0" i="0">
                                <a:solidFill>
                                  <a:srgbClr val="003760"/>
                                </a:solidFill>
                                <a:latin typeface="Cambria Math" pitchFamily="34" charset="0"/>
                                <a:ea typeface="Cambria Math" pitchFamily="34" charset="-122"/>
                                <a:cs typeface="Cambria Math" pitchFamily="34" charset="-120"/>
                              </a:rPr>
                              <m:t>=−8,</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69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=−8.</m:t>
                            </m:r>
                          </m:e>
                        </m:eqArr>
                      </m:e>
                    </m:d>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9</m:t>
                            </m:r>
                          </m:sup>
                        </m:sSup>
                      </m:e>
                    </m:d>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：利用等比数列的性质求解.</a:t>
                </a:r>
                <a:endParaRPr lang="en-US" altLang="zh-CN" sz="1800" dirty="0"/>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a:solidFill>
                                  <a:srgbClr val="003760"/>
                                </a:solidFill>
                                <a:latin typeface="Cambria Math" pitchFamily="34" charset="0"/>
                                <a:ea typeface="Cambria Math" pitchFamily="34" charset="-122"/>
                                <a:cs typeface="Cambria Math" pitchFamily="34" charset="-120"/>
                              </a:rPr>
                              <m:t>=−8,</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a:solidFill>
                                  <a:srgbClr val="003760"/>
                                </a:solidFill>
                                <a:latin typeface="Cambria Math" pitchFamily="34" charset="0"/>
                                <a:ea typeface="Cambria Math" pitchFamily="34" charset="-122"/>
                                <a:cs typeface="Cambria Math" pitchFamily="34" charset="-120"/>
                              </a:rPr>
                              <m:t>=4</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=4,</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a:solidFill>
                                  <a:srgbClr val="003760"/>
                                </a:solidFill>
                                <a:latin typeface="Cambria Math" pitchFamily="34" charset="0"/>
                                <a:ea typeface="Cambria Math" pitchFamily="34" charset="-122"/>
                                <a:cs typeface="Cambria Math" pitchFamily="34" charset="-120"/>
                              </a:rPr>
                              <m:t>=−2.</m:t>
                            </m:r>
                          </m:e>
                        </m:eqArr>
                      </m:e>
                    </m:d>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68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=−8.</m:t>
                            </m:r>
                          </m:e>
                        </m:eqArr>
                      </m:e>
                    </m:d>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9</m:t>
                            </m:r>
                          </m:sup>
                        </m:sSup>
                      </m:e>
                    </m:d>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8_AS.90_1#0acd900d9?vaa=1&amp;vcp=1&amp;vop=1&amp;pid=55aec1df8&amp;color=36,64,97&amp;vtp=1&amp;bbb=1">
                <a:extLst>
                  <a:ext uri="{FF2B5EF4-FFF2-40B4-BE49-F238E27FC236}">
                    <a16:creationId xmlns:a16="http://schemas.microsoft.com/office/drawing/2014/main" id="{72E21313-80B7-5FF8-7683-BB35402DAE24}"/>
                  </a:ext>
                </a:extLst>
              </p:cNvPr>
              <p:cNvSpPr>
                <a:spLocks noRot="1" noChangeAspect="1" noMove="1" noResize="1" noEditPoints="1" noAdjustHandles="1" noChangeArrowheads="1" noChangeShapeType="1" noTextEdit="1"/>
              </p:cNvSpPr>
              <p:nvPr/>
            </p:nvSpPr>
            <p:spPr>
              <a:xfrm>
                <a:off x="539496" y="827998"/>
                <a:ext cx="11109960" cy="4968685"/>
              </a:xfrm>
              <a:prstGeom prst="rect">
                <a:avLst/>
              </a:prstGeom>
              <a:blipFill>
                <a:blip r:embed="rId2"/>
                <a:stretch>
                  <a:fillRect l="-1317" b="-123"/>
                </a:stretch>
              </a:blipFill>
              <a:ln/>
            </p:spPr>
            <p:txBody>
              <a:bodyPr/>
              <a:lstStyle/>
              <a:p>
                <a:r>
                  <a:rPr lang="zh-CN" altLang="en-US">
                    <a:noFill/>
                  </a:rPr>
                  <a:t> </a:t>
                </a:r>
              </a:p>
            </p:txBody>
          </p:sp>
        </mc:Fallback>
      </mc:AlternateContent>
      <p:sp>
        <p:nvSpPr>
          <p:cNvPr id="3" name="QC_8_AN.92_1#0acd900d9?vaa=1&amp;vcp=1&amp;vop=1&amp;pid=55aec1df8&amp;color=36,64,97&amp;vtp=1&amp;bbb=1">
            <a:extLst>
              <a:ext uri="{FF2B5EF4-FFF2-40B4-BE49-F238E27FC236}">
                <a16:creationId xmlns:a16="http://schemas.microsoft.com/office/drawing/2014/main" id="{A804AA16-D213-BE9A-1483-F7E921FC0E79}"/>
              </a:ext>
            </a:extLst>
          </p:cNvPr>
          <p:cNvSpPr/>
          <p:nvPr/>
        </p:nvSpPr>
        <p:spPr>
          <a:xfrm>
            <a:off x="539496" y="5760720"/>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1800" dirty="0"/>
          </a:p>
        </p:txBody>
      </p:sp>
    </p:spTree>
    <p:extLst>
      <p:ext uri="{BB962C8B-B14F-4D97-AF65-F5344CB8AC3E}">
        <p14:creationId xmlns:p14="http://schemas.microsoft.com/office/powerpoint/2010/main" val="33388655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5&amp;si=35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8_BD.93_1#629b4c3e9?vaa=1&amp;vcp=1&amp;vop=1&amp;pid=55aec1df8&amp;color=36,64,97&amp;vtp=1&amp;bt=1&amp;bbb=1"/>
              <p:cNvSpPr/>
              <p:nvPr/>
            </p:nvSpPr>
            <p:spPr>
              <a:xfrm>
                <a:off x="539496" y="2340596"/>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=3</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=9</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log</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log</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log</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8_BD.93_1#629b4c3e9?vaa=1&amp;vcp=1&amp;vop=1&amp;pid=55aec1df8&amp;color=36,64,97&amp;vtp=1&amp;bt=1&amp;bbb=1"/>
              <p:cNvSpPr>
                <a:spLocks noRot="1" noChangeAspect="1" noMove="1" noResize="1" noEditPoints="1" noAdjustHandles="1" noChangeArrowheads="1" noChangeShapeType="1" noTextEdit="1"/>
              </p:cNvSpPr>
              <p:nvPr/>
            </p:nvSpPr>
            <p:spPr>
              <a:xfrm>
                <a:off x="539496" y="2340596"/>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p:sp>
        <p:nvSpPr>
          <p:cNvPr id="3" name="QC_8_AN.95_1#629b4c3e9.bracket?vaa=1&amp;vcp=1&amp;vop=1&amp;pid=55aec1df8&amp;color=36,64,97&amp;vpa=15&amp;vtp=1"/>
          <p:cNvSpPr/>
          <p:nvPr/>
        </p:nvSpPr>
        <p:spPr>
          <a:xfrm>
            <a:off x="9287955" y="242009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p:sp>
        <p:nvSpPr>
          <p:cNvPr id="4" name="QC_8_BD.93_2#629b4c3e9.choices?vaa=1&amp;vcp=1&amp;vop=1&amp;pid=55aec1df8&amp;color=36,64,97&amp;vtp=1&amp;bbb=1"/>
          <p:cNvSpPr/>
          <p:nvPr/>
        </p:nvSpPr>
        <p:spPr>
          <a:xfrm>
            <a:off x="539496" y="2712707"/>
            <a:ext cx="11109960" cy="360680"/>
          </a:xfrm>
          <a:prstGeom prst="rect">
            <a:avLst/>
          </a:prstGeom>
          <a:noFill/>
          <a:ln/>
        </p:spPr>
        <p:txBody>
          <a:bodyPr wrap="none" lIns="0" tIns="0" rIns="0" bIns="0" rtlCol="0" anchor="t"/>
          <a:lstStyle/>
          <a:p>
            <a:pPr latinLnBrk="1">
              <a:lnSpc>
                <a:spcPts val="3200"/>
              </a:lnSpc>
              <a:tabLst>
                <a:tab pos="2818765" algn="l"/>
                <a:tab pos="5612130" algn="l"/>
                <a:tab pos="84054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C.8</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.11</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8_AS.94_1#629b4c3e9?vaa=1&amp;vcp=1&amp;vop=1&amp;pid=55aec1df8&amp;color=36,64,97&amp;vtp=1&amp;bbb=1&amp;hb=1"/>
              <p:cNvSpPr/>
              <p:nvPr/>
            </p:nvSpPr>
            <p:spPr>
              <a:xfrm>
                <a:off x="539496" y="3077197"/>
                <a:ext cx="11109960"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易知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为等比数列且公比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等比数列的性质可得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100"/>
                  </a:lnSpc>
                </a:pPr>
                <a:endParaRPr lang="en-US" altLang="zh-CN" dirty="0"/>
              </a:p>
            </p:txBody>
          </p:sp>
        </mc:Choice>
        <mc:Fallback xmlns="">
          <p:sp>
            <p:nvSpPr>
              <p:cNvPr id="5" name="QC_8_AS.94_1#629b4c3e9?vaa=1&amp;vcp=1&amp;vop=1&amp;pid=55aec1df8&amp;color=36,64,97&amp;vtp=1&amp;bbb=1&amp;hb=1"/>
              <p:cNvSpPr>
                <a:spLocks noRot="1" noChangeAspect="1" noMove="1" noResize="1" noEditPoints="1" noAdjustHandles="1" noChangeArrowheads="1" noChangeShapeType="1" noTextEdit="1"/>
              </p:cNvSpPr>
              <p:nvPr/>
            </p:nvSpPr>
            <p:spPr>
              <a:xfrm>
                <a:off x="539496" y="3077197"/>
                <a:ext cx="11109960" cy="838200"/>
              </a:xfrm>
              <a:prstGeom prst="rect">
                <a:avLst/>
              </a:prstGeom>
              <a:blipFill>
                <a:blip r:embed="rId4"/>
                <a:stretch>
                  <a:fillRect l="-1317" b="-1094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8_AS.94_1#629b4c3e9?vaa=1&amp;vcp=1&amp;vop=1&amp;pid=55aec1df8&amp;color=36,64,97&amp;vtp=1&amp;bbb=1&amp;hb=1">
                <a:extLst>
                  <a:ext uri="{FF2B5EF4-FFF2-40B4-BE49-F238E27FC236}">
                    <a16:creationId xmlns:a16="http://schemas.microsoft.com/office/drawing/2014/main" id="{80CD6ED3-2858-5EC4-A29E-1A4D4EB506E6}"/>
                  </a:ext>
                </a:extLst>
              </p:cNvPr>
              <p:cNvSpPr/>
              <p:nvPr/>
            </p:nvSpPr>
            <p:spPr>
              <a:xfrm>
                <a:off x="539496" y="3915396"/>
                <a:ext cx="11109960" cy="769811"/>
              </a:xfrm>
              <a:prstGeom prst="rect">
                <a:avLst/>
              </a:prstGeom>
              <a:noFill/>
              <a:ln/>
            </p:spPr>
            <p:txBody>
              <a:bodyPr wrap="square" lIns="0" tIns="0" rIns="0" bIns="0" rtlCol="0" anchor="t"/>
              <a:lstStyle/>
              <a:p>
                <a:pPr latinLnBrk="1">
                  <a:lnSpc>
                    <a:spcPts val="32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5</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7</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9</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d>
                      <m:d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5</m:t>
                            </m:r>
                          </m:sub>
                        </m:sSub>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7</m:t>
                            </m:r>
                          </m:sub>
                        </m:sSub>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9</m:t>
                            </m:r>
                          </m:sub>
                        </m:sSub>
                      </m:e>
                    </m:d>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d>
                      <m:d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dPr>
                      <m:e>
                        <m:sSubSup>
                          <m:sSub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7</m:t>
                            </m:r>
                          </m:sub>
                          <m:sup>
                            <m:r>
                              <a:rPr lang="en-US" altLang="zh-CN" b="0" i="0">
                                <a:solidFill>
                                  <a:srgbClr val="003760"/>
                                </a:solidFill>
                                <a:latin typeface="Cambria Math" pitchFamily="34" charset="0"/>
                                <a:ea typeface="Cambria Math" pitchFamily="34" charset="-122"/>
                                <a:cs typeface="Cambria Math" pitchFamily="34" charset="-120"/>
                              </a:rPr>
                              <m:t>3</m:t>
                            </m:r>
                          </m:sup>
                        </m:sSubSup>
                      </m:e>
                    </m:d>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4</m:t>
                                </m:r>
                              </m:sub>
                            </m:sSub>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𝑞</m:t>
                                </m:r>
                              </m:e>
                              <m:sup>
                                <m:r>
                                  <a:rPr lang="en-US" altLang="zh-CN" b="0" i="0">
                                    <a:solidFill>
                                      <a:srgbClr val="003760"/>
                                    </a:solidFill>
                                    <a:latin typeface="Cambria Math" pitchFamily="34" charset="0"/>
                                    <a:ea typeface="Cambria Math" pitchFamily="34" charset="-122"/>
                                    <a:cs typeface="Cambria Math" pitchFamily="34" charset="-120"/>
                                  </a:rPr>
                                  <m:t>3</m:t>
                                </m:r>
                              </m:sup>
                            </m:sSup>
                          </m:e>
                        </m:d>
                      </m:e>
                      <m:sup>
                        <m:r>
                          <a:rPr lang="en-US" altLang="zh-CN" b="0" i="0">
                            <a:solidFill>
                              <a:srgbClr val="003760"/>
                            </a:solidFill>
                            <a:latin typeface="Cambria Math" pitchFamily="34" charset="0"/>
                            <a:ea typeface="Cambria Math" pitchFamily="34" charset="-122"/>
                            <a:cs typeface="Cambria Math" pitchFamily="34" charset="-120"/>
                          </a:rPr>
                          <m:t>3</m:t>
                        </m:r>
                      </m:sup>
                    </m:sSup>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d>
                      <m:d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dPr>
                      <m:e>
                        <m:sSubSup>
                          <m:sSub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Sup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4</m:t>
                            </m:r>
                          </m:sub>
                          <m:sup>
                            <m:r>
                              <a:rPr lang="en-US" altLang="zh-CN" b="0" i="0">
                                <a:solidFill>
                                  <a:srgbClr val="003760"/>
                                </a:solidFill>
                                <a:latin typeface="Cambria Math" pitchFamily="34" charset="0"/>
                                <a:ea typeface="Cambria Math" pitchFamily="34" charset="-122"/>
                                <a:cs typeface="Cambria Math" pitchFamily="34" charset="-120"/>
                              </a:rPr>
                              <m:t>3</m:t>
                            </m:r>
                          </m:sup>
                        </m:sSubSup>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𝑞</m:t>
                            </m:r>
                          </m:e>
                          <m:sup>
                            <m:r>
                              <a:rPr lang="en-US" altLang="zh-CN" b="0" i="0">
                                <a:solidFill>
                                  <a:srgbClr val="003760"/>
                                </a:solidFill>
                                <a:latin typeface="Cambria Math" pitchFamily="34" charset="0"/>
                                <a:ea typeface="Cambria Math" pitchFamily="34" charset="-122"/>
                                <a:cs typeface="Cambria Math" pitchFamily="34" charset="-120"/>
                              </a:rPr>
                              <m:t>9</m:t>
                            </m:r>
                          </m:sup>
                        </m:sSup>
                      </m:e>
                    </m:d>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d>
                      <m:d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b="0" i="0">
                            <a:solidFill>
                              <a:srgbClr val="003760"/>
                            </a:solidFill>
                            <a:latin typeface="Cambria Math" pitchFamily="34" charset="0"/>
                            <a:ea typeface="Cambria Math" pitchFamily="34" charset="-122"/>
                            <a:cs typeface="Cambria Math" pitchFamily="34" charset="-120"/>
                          </a:rPr>
                          <m:t>9×</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3</m:t>
                            </m:r>
                          </m:e>
                          <m:sup>
                            <m:r>
                              <a:rPr lang="en-US" altLang="zh-CN" b="0" i="0">
                                <a:solidFill>
                                  <a:srgbClr val="003760"/>
                                </a:solidFill>
                                <a:latin typeface="Cambria Math" pitchFamily="34" charset="0"/>
                                <a:ea typeface="Cambria Math" pitchFamily="34" charset="-122"/>
                                <a:cs typeface="Cambria Math" pitchFamily="34" charset="-120"/>
                              </a:rPr>
                              <m:t>9</m:t>
                            </m:r>
                          </m:sup>
                        </m:sSup>
                      </m:e>
                    </m:d>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a:solidFill>
                              <a:srgbClr val="003760"/>
                            </a:solidFill>
                            <a:latin typeface="Cambria Math" pitchFamily="34" charset="0"/>
                            <a:ea typeface="Cambria Math" pitchFamily="34" charset="-122"/>
                            <a:cs typeface="Cambria Math" pitchFamily="34" charset="-120"/>
                          </a:rPr>
                          <m:t>log</m:t>
                        </m:r>
                      </m:e>
                      <m:sub>
                        <m:r>
                          <a:rPr lang="en-US" altLang="zh-CN" b="0" i="0">
                            <a:solidFill>
                              <a:srgbClr val="003760"/>
                            </a:solidFill>
                            <a:latin typeface="Cambria Math" pitchFamily="34" charset="0"/>
                            <a:ea typeface="Cambria Math" pitchFamily="34" charset="-122"/>
                            <a:cs typeface="Cambria Math" pitchFamily="34" charset="-120"/>
                          </a:rPr>
                          <m:t>3</m:t>
                        </m:r>
                      </m:sub>
                    </m:sSub>
                    <m:r>
                      <m:rPr>
                        <m:nor/>
                      </m:rPr>
                      <a:rPr lang="en-US" altLang="zh-CN" b="0" i="0" smtClean="0">
                        <a:solidFill>
                          <a:srgbClr val="003760"/>
                        </a:solidFill>
                        <a:latin typeface="Cambria Math" pitchFamily="34" charset="0"/>
                        <a:ea typeface="Cambria Math" pitchFamily="34" charset="-122"/>
                        <a:cs typeface="Cambria Math" pitchFamily="34" charset="-120"/>
                      </a:rPr>
                      <m:t> </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3</m:t>
                        </m:r>
                      </m:e>
                      <m:sup>
                        <m:r>
                          <a:rPr lang="en-US" altLang="zh-CN" b="0" i="0">
                            <a:solidFill>
                              <a:srgbClr val="003760"/>
                            </a:solidFill>
                            <a:latin typeface="Cambria Math" pitchFamily="34" charset="0"/>
                            <a:ea typeface="Cambria Math" pitchFamily="34" charset="-122"/>
                            <a:cs typeface="Cambria Math" pitchFamily="34" charset="-120"/>
                          </a:rPr>
                          <m:t>11</m:t>
                        </m:r>
                      </m:sup>
                    </m:sSup>
                    <m:r>
                      <a:rPr lang="en-US" altLang="zh-CN"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7" name="QC_8_AS.94_1#629b4c3e9?vaa=1&amp;vcp=1&amp;vop=1&amp;pid=55aec1df8&amp;color=36,64,97&amp;vtp=1&amp;bbb=1&amp;hb=1">
                <a:extLst>
                  <a:ext uri="{FF2B5EF4-FFF2-40B4-BE49-F238E27FC236}">
                    <a16:creationId xmlns:a16="http://schemas.microsoft.com/office/drawing/2014/main" id="{80CD6ED3-2858-5EC4-A29E-1A4D4EB506E6}"/>
                  </a:ext>
                </a:extLst>
              </p:cNvPr>
              <p:cNvSpPr>
                <a:spLocks noRot="1" noChangeAspect="1" noMove="1" noResize="1" noEditPoints="1" noAdjustHandles="1" noChangeArrowheads="1" noChangeShapeType="1" noTextEdit="1"/>
              </p:cNvSpPr>
              <p:nvPr/>
            </p:nvSpPr>
            <p:spPr>
              <a:xfrm>
                <a:off x="539496" y="3915396"/>
                <a:ext cx="11109960" cy="769811"/>
              </a:xfrm>
              <a:prstGeom prst="rect">
                <a:avLst/>
              </a:prstGeom>
              <a:blipFill>
                <a:blip r:embed="rId5"/>
                <a:stretch>
                  <a:fillRect l="-1317"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anim calcmode="lin" valueType="num">
                                      <p:cBhvr>
                                        <p:cTn id="23" dur="500" fill="hold"/>
                                        <p:tgtEl>
                                          <p:spTgt spid="7">
                                            <p:bg/>
                                          </p:spTgt>
                                        </p:tgtEl>
                                        <p:attrNameLst>
                                          <p:attrName>ppt_x</p:attrName>
                                        </p:attrNameLst>
                                      </p:cBhvr>
                                      <p:tavLst>
                                        <p:tav tm="0">
                                          <p:val>
                                            <p:strVal val="#ppt_x"/>
                                          </p:val>
                                        </p:tav>
                                        <p:tav tm="100000">
                                          <p:val>
                                            <p:strVal val="#ppt_x"/>
                                          </p:val>
                                        </p:tav>
                                      </p:tavLst>
                                    </p:anim>
                                    <p:anim calcmode="lin" valueType="num">
                                      <p:cBhvr>
                                        <p:cTn id="24" dur="500" fill="hold"/>
                                        <p:tgtEl>
                                          <p:spTgt spid="7">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anim calcmode="lin" valueType="num">
                                      <p:cBhvr>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6&amp;si=36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97_1#55aec1df8?vcp=1&amp;vop=1&amp;pid=35e1960e6&amp;color=36,64,97&amp;vtp=1&amp;bt=1&amp;bbb=1&amp;hb=1"/>
              <p:cNvSpPr/>
              <p:nvPr/>
            </p:nvSpPr>
            <p:spPr>
              <a:xfrm>
                <a:off x="539496" y="294178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在等比数列的有关运算中，往往建立关于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的方程（组）求解</a:t>
                </a:r>
                <a:r>
                  <a:rPr lang="en-US" altLang="zh-CN" sz="1800" b="0" i="0">
                    <a:solidFill>
                      <a:srgbClr val="244061"/>
                    </a:solidFill>
                    <a:latin typeface="Times New Roman" pitchFamily="34" charset="0"/>
                    <a:ea typeface="微软雅黑" pitchFamily="34" charset="-122"/>
                    <a:cs typeface="Times New Roman" pitchFamily="34" charset="-120"/>
                  </a:rPr>
                  <a:t>，常涉及次数较高的指数运</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算</a:t>
                </a:r>
                <a:r>
                  <a:rPr lang="en-US" altLang="zh-CN" sz="1800" b="0" i="0" dirty="0">
                    <a:solidFill>
                      <a:srgbClr val="244061"/>
                    </a:solidFill>
                    <a:latin typeface="Times New Roman" pitchFamily="34" charset="0"/>
                    <a:ea typeface="微软雅黑" pitchFamily="34" charset="-122"/>
                    <a:cs typeface="Times New Roman" pitchFamily="34" charset="-120"/>
                  </a:rPr>
                  <a:t>，这样解起来很麻烦.若能避开求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，直接利用等比数列的性质求解，往往可使问题简单明了</a:t>
                </a:r>
                <a:r>
                  <a:rPr lang="en-US" altLang="zh-CN" sz="1800" b="0" i="0">
                    <a:solidFill>
                      <a:srgbClr val="244061"/>
                    </a:solidFill>
                    <a:latin typeface="Times New Roman" pitchFamily="34" charset="0"/>
                    <a:ea typeface="微软雅黑" pitchFamily="34" charset="-122"/>
                    <a:cs typeface="Times New Roman" pitchFamily="34" charset="-120"/>
                  </a:rPr>
                  <a:t>．在应用等</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比数列的性质解题时</a:t>
                </a:r>
                <a:r>
                  <a:rPr lang="en-US" altLang="zh-CN" b="0" i="0" dirty="0">
                    <a:solidFill>
                      <a:srgbClr val="244061"/>
                    </a:solidFill>
                    <a:latin typeface="Times New Roman" pitchFamily="34" charset="0"/>
                    <a:ea typeface="微软雅黑" pitchFamily="34" charset="-122"/>
                    <a:cs typeface="Times New Roman" pitchFamily="34" charset="-120"/>
                  </a:rPr>
                  <a:t>，需时刻注意等比数列性质成立的前提.</a:t>
                </a:r>
                <a:endParaRPr lang="en-US" altLang="zh-CN" dirty="0"/>
              </a:p>
            </p:txBody>
          </p:sp>
        </mc:Choice>
        <mc:Fallback xmlns="">
          <p:sp>
            <p:nvSpPr>
              <p:cNvPr id="2" name="QO_7_EX.97_1#55aec1df8?vcp=1&amp;vop=1&amp;pid=35e1960e6&amp;color=36,64,97&amp;vtp=1&amp;bt=1&amp;bbb=1&amp;hb=1"/>
              <p:cNvSpPr>
                <a:spLocks noRot="1" noChangeAspect="1" noMove="1" noResize="1" noEditPoints="1" noAdjustHandles="1" noChangeArrowheads="1" noChangeShapeType="1" noTextEdit="1"/>
              </p:cNvSpPr>
              <p:nvPr/>
            </p:nvSpPr>
            <p:spPr>
              <a:xfrm>
                <a:off x="539496" y="2941782"/>
                <a:ext cx="11109960" cy="1192340"/>
              </a:xfrm>
              <a:prstGeom prst="rect">
                <a:avLst/>
              </a:prstGeom>
              <a:blipFill>
                <a:blip r:embed="rId3"/>
                <a:stretch>
                  <a:fillRect l="-1317" r="-1372"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7&amp;si=37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98_1#b8bd94b61?vaa=1&amp;vcp=1&amp;vop=1&amp;pid=35e1960e6&amp;color=36,64,97&amp;vtp=1&amp;bt=1&amp;bbb=1"/>
              <p:cNvSpPr/>
              <p:nvPr/>
            </p:nvSpPr>
            <p:spPr>
              <a:xfrm>
                <a:off x="539496" y="1341551"/>
                <a:ext cx="11109960" cy="482600"/>
              </a:xfrm>
              <a:prstGeom prst="rect">
                <a:avLst/>
              </a:prstGeom>
              <a:noFill/>
              <a:ln/>
            </p:spPr>
            <p:txBody>
              <a:bodyPr wrap="none" lIns="0" tIns="0" rIns="0" bIns="0" rtlCol="0" anchor="t"/>
              <a:lstStyle/>
              <a:p>
                <a:pPr algn="l" latinLnBrk="1">
                  <a:lnSpc>
                    <a:spcPts val="3800"/>
                  </a:lnSpc>
                </a:pPr>
                <a:r>
                  <a:rPr lang="en-US" altLang="zh-CN" sz="1800" b="1" i="0" dirty="0">
                    <a:solidFill>
                      <a:srgbClr val="244061"/>
                    </a:solidFill>
                    <a:latin typeface="Times New Roman" pitchFamily="34" charset="0"/>
                    <a:ea typeface="微软雅黑" pitchFamily="34" charset="-122"/>
                    <a:cs typeface="Times New Roman" pitchFamily="34" charset="-120"/>
                  </a:rPr>
                  <a:t>3-1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已知正项等比数列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的公比不为1，</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为其前</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项积.若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017</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𝑇</m:t>
                        </m:r>
                      </m:e>
                      <m: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020</m:t>
                            </m:r>
                          </m:sub>
                        </m:sSub>
                      </m:num>
                      <m:den>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021</m:t>
                            </m:r>
                          </m:sub>
                        </m:sSub>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98_1#b8bd94b61?vaa=1&amp;vcp=1&amp;vop=1&amp;pid=35e1960e6&amp;color=36,64,97&amp;vtp=1&amp;bt=1&amp;bbb=1"/>
              <p:cNvSpPr>
                <a:spLocks noRot="1" noChangeAspect="1" noMove="1" noResize="1" noEditPoints="1" noAdjustHandles="1" noChangeArrowheads="1" noChangeShapeType="1" noTextEdit="1"/>
              </p:cNvSpPr>
              <p:nvPr/>
            </p:nvSpPr>
            <p:spPr>
              <a:xfrm>
                <a:off x="539496" y="1341551"/>
                <a:ext cx="11109960" cy="482600"/>
              </a:xfrm>
              <a:prstGeom prst="rect">
                <a:avLst/>
              </a:prstGeom>
              <a:blipFill>
                <a:blip r:embed="rId3"/>
                <a:stretch>
                  <a:fillRect l="-1317" b="-10127"/>
                </a:stretch>
              </a:blipFill>
              <a:ln/>
            </p:spPr>
            <p:txBody>
              <a:bodyPr/>
              <a:lstStyle/>
              <a:p>
                <a:r>
                  <a:rPr lang="zh-CN" altLang="en-US">
                    <a:noFill/>
                  </a:rPr>
                  <a:t> </a:t>
                </a:r>
              </a:p>
            </p:txBody>
          </p:sp>
        </mc:Fallback>
      </mc:AlternateContent>
      <p:sp>
        <p:nvSpPr>
          <p:cNvPr id="3" name="QC_7_AN.100_1#b8bd94b61.bracket?vaa=1&amp;vcp=1&amp;vop=1&amp;pid=35e1960e6&amp;color=36,64,97&amp;vpa=16&amp;vtp=1"/>
          <p:cNvSpPr/>
          <p:nvPr/>
        </p:nvSpPr>
        <p:spPr>
          <a:xfrm>
            <a:off x="9455912" y="145026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98_2#b8bd94b61.choices?vaa=1&amp;vcp=1&amp;vop=1&amp;pid=35e1960e6&amp;color=36,64,97&amp;vtp=1&amp;bbb=1"/>
              <p:cNvSpPr/>
              <p:nvPr/>
            </p:nvSpPr>
            <p:spPr>
              <a:xfrm>
                <a:off x="539496" y="1830246"/>
                <a:ext cx="11109960" cy="536448"/>
              </a:xfrm>
              <a:prstGeom prst="rect">
                <a:avLst/>
              </a:prstGeom>
              <a:noFill/>
              <a:ln/>
            </p:spPr>
            <p:txBody>
              <a:bodyPr wrap="none" lIns="0" tIns="0" rIns="0" bIns="0" rtlCol="0" anchor="t"/>
              <a:lstStyle/>
              <a:p>
                <a:pPr latinLnBrk="1">
                  <a:lnSpc>
                    <a:spcPts val="4600"/>
                  </a:lnSpc>
                  <a:tabLst>
                    <a:tab pos="2840990" algn="l"/>
                    <a:tab pos="5669280" algn="l"/>
                    <a:tab pos="84848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B.3</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5</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5</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98_2#b8bd94b61.choices?vaa=1&amp;vcp=1&amp;vop=1&amp;pid=35e1960e6&amp;color=36,64,97&amp;vtp=1&amp;bbb=1"/>
              <p:cNvSpPr>
                <a:spLocks noRot="1" noChangeAspect="1" noMove="1" noResize="1" noEditPoints="1" noAdjustHandles="1" noChangeArrowheads="1" noChangeShapeType="1" noTextEdit="1"/>
              </p:cNvSpPr>
              <p:nvPr/>
            </p:nvSpPr>
            <p:spPr>
              <a:xfrm>
                <a:off x="539496" y="1830246"/>
                <a:ext cx="11109960" cy="536448"/>
              </a:xfrm>
              <a:prstGeom prst="rect">
                <a:avLst/>
              </a:prstGeom>
              <a:blipFill>
                <a:blip r:embed="rId4"/>
                <a:stretch>
                  <a:fillRect l="-1317"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99_1#b8bd94b61?vaa=1&amp;vcp=1&amp;vop=1&amp;pid=35e1960e6&amp;color=36,64,97&amp;vtp=1&amp;bbb=1&amp;hb=1"/>
              <p:cNvSpPr/>
              <p:nvPr/>
            </p:nvSpPr>
            <p:spPr>
              <a:xfrm>
                <a:off x="539496" y="2372155"/>
                <a:ext cx="11109960" cy="33528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是正项等比数列，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，所以由</a:t>
                </a:r>
              </a:p>
              <a:p>
                <a:pPr latinLnBrk="1">
                  <a:lnSpc>
                    <a:spcPts val="33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017</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𝑇</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017</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018</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019</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020</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018</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019</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020</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021</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018</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019</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020</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设</a:t>
                </a:r>
                <a:r>
                  <a:rPr lang="en-US" altLang="zh-CN" sz="1800" b="0" i="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018</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019</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020</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020</m:t>
                            </m:r>
                          </m:sub>
                          <m:sup>
                            <m:r>
                              <a:rPr lang="en-US" altLang="zh-CN" sz="1800" b="0" i="0">
                                <a:solidFill>
                                  <a:srgbClr val="003760"/>
                                </a:solidFill>
                                <a:latin typeface="Cambria Math" pitchFamily="34" charset="0"/>
                                <a:ea typeface="Cambria Math" pitchFamily="34" charset="-122"/>
                                <a:cs typeface="Cambria Math" pitchFamily="34" charset="-120"/>
                              </a:rPr>
                              <m:t>2</m:t>
                            </m:r>
                          </m:sup>
                        </m:sSubSup>
                      </m:num>
                      <m:den>
                        <m:r>
                          <a:rPr lang="en-US" altLang="zh-CN" sz="1800" b="0" i="0">
                            <a:solidFill>
                              <a:srgbClr val="003760"/>
                            </a:solidFill>
                            <a:latin typeface="Cambria Math" pitchFamily="34" charset="0"/>
                            <a:ea typeface="Cambria Math" pitchFamily="34" charset="-122"/>
                            <a:cs typeface="Cambria Math" pitchFamily="34" charset="-120"/>
                          </a:rPr>
                          <m:t>𝑞</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021</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020</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8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ln</m:t>
                        </m:r>
                        <m:r>
                          <m:rPr>
                            <m:nor/>
                          </m:rPr>
                          <a:rPr lang="en-US" altLang="zh-CN" b="0" i="0">
                            <a:solidFill>
                              <a:srgbClr val="003760"/>
                            </a:solidFill>
                            <a:latin typeface="Cambria Math" pitchFamily="34" charset="0"/>
                            <a:ea typeface="Cambria Math" pitchFamily="34" charset="-122"/>
                            <a:cs typeface="Cambria Math" pitchFamily="34" charset="-120"/>
                          </a:rPr>
                          <m:t> </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020</m:t>
                            </m:r>
                          </m:sub>
                        </m:sSub>
                      </m:num>
                      <m:den>
                        <m:r>
                          <m:rPr>
                            <m:sty m:val="p"/>
                          </m:rPr>
                          <a:rPr lang="en-US" altLang="zh-CN" b="0" i="0">
                            <a:solidFill>
                              <a:srgbClr val="003760"/>
                            </a:solidFill>
                            <a:latin typeface="Cambria Math" pitchFamily="34" charset="0"/>
                            <a:ea typeface="Cambria Math" pitchFamily="34" charset="-122"/>
                            <a:cs typeface="Cambria Math" pitchFamily="34" charset="-120"/>
                          </a:rPr>
                          <m:t>ln</m:t>
                        </m:r>
                        <m:r>
                          <m:rPr>
                            <m:nor/>
                          </m:rPr>
                          <a:rPr lang="en-US" altLang="zh-CN" b="0" i="0">
                            <a:solidFill>
                              <a:srgbClr val="003760"/>
                            </a:solidFill>
                            <a:latin typeface="Cambria Math" pitchFamily="34" charset="0"/>
                            <a:ea typeface="Cambria Math" pitchFamily="34" charset="-122"/>
                            <a:cs typeface="Cambria Math" pitchFamily="34" charset="-120"/>
                          </a:rPr>
                          <m:t> </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021</m:t>
                            </m:r>
                          </m:sub>
                        </m:sSub>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b="0" i="0">
                            <a:solidFill>
                              <a:srgbClr val="003760"/>
                            </a:solidFill>
                            <a:latin typeface="Cambria Math" pitchFamily="34" charset="0"/>
                            <a:ea typeface="Cambria Math" pitchFamily="34" charset="-122"/>
                            <a:cs typeface="Cambria Math" pitchFamily="34" charset="-120"/>
                          </a:rPr>
                          <m:t>ln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𝑞</m:t>
                            </m:r>
                          </m:e>
                          <m:sup>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sup>
                        </m:sSup>
                      </m:num>
                      <m:den>
                        <m:r>
                          <m:rPr>
                            <m:sty m:val="p"/>
                          </m:rPr>
                          <a:rPr lang="en-US" altLang="zh-CN" b="0" i="0">
                            <a:solidFill>
                              <a:srgbClr val="003760"/>
                            </a:solidFill>
                            <a:latin typeface="Cambria Math" pitchFamily="34" charset="0"/>
                            <a:ea typeface="Cambria Math" pitchFamily="34" charset="-122"/>
                            <a:cs typeface="Cambria Math" pitchFamily="34" charset="-120"/>
                          </a:rPr>
                          <m:t>ln</m:t>
                        </m:r>
                        <m:r>
                          <m:rPr>
                            <m:nor/>
                          </m:rPr>
                          <a:rPr lang="en-US" altLang="zh-CN" b="0" i="0">
                            <a:solidFill>
                              <a:srgbClr val="003760"/>
                            </a:solidFill>
                            <a:latin typeface="Cambria Math" pitchFamily="34" charset="0"/>
                            <a:ea typeface="Cambria Math" pitchFamily="34" charset="-122"/>
                            <a:cs typeface="Cambria Math" pitchFamily="34" charset="-120"/>
                          </a:rPr>
                          <m:t> </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𝑞</m:t>
                            </m:r>
                          </m:e>
                          <m:sup>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sup>
                        </m:sSup>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m:rPr>
                            <m:sty m:val="p"/>
                          </m:rPr>
                          <a:rPr lang="en-US" altLang="zh-CN" b="0" i="0">
                            <a:solidFill>
                              <a:srgbClr val="003760"/>
                            </a:solidFill>
                            <a:latin typeface="Cambria Math" pitchFamily="34" charset="0"/>
                            <a:ea typeface="Cambria Math" pitchFamily="34" charset="-122"/>
                            <a:cs typeface="Cambria Math" pitchFamily="34" charset="-120"/>
                          </a:rPr>
                          <m:t>ln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𝑞</m:t>
                        </m:r>
                      </m:num>
                      <m:den>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2</m:t>
                            </m:r>
                          </m:den>
                        </m:f>
                        <m:r>
                          <m:rPr>
                            <m:sty m:val="p"/>
                          </m:rPr>
                          <a:rPr lang="en-US" altLang="zh-CN" b="0" i="0">
                            <a:solidFill>
                              <a:srgbClr val="003760"/>
                            </a:solidFill>
                            <a:latin typeface="Cambria Math" pitchFamily="34" charset="0"/>
                            <a:ea typeface="Cambria Math" pitchFamily="34" charset="-122"/>
                            <a:cs typeface="Cambria Math" pitchFamily="34" charset="-120"/>
                          </a:rPr>
                          <m:t>ln</m:t>
                        </m:r>
                        <m:r>
                          <m:rPr>
                            <m:nor/>
                          </m:rPr>
                          <a:rPr lang="en-US" altLang="zh-CN" b="0" i="0">
                            <a:solidFill>
                              <a:srgbClr val="003760"/>
                            </a:solidFill>
                            <a:latin typeface="Cambria Math" pitchFamily="34" charset="0"/>
                            <a:ea typeface="Cambria Math" pitchFamily="34" charset="-122"/>
                            <a:cs typeface="Cambria Math" pitchFamily="34" charset="-120"/>
                          </a:rPr>
                          <m:t> </m:t>
                        </m:r>
                        <m:r>
                          <a:rPr lang="en-US" altLang="zh-CN" b="0" i="0">
                            <a:solidFill>
                              <a:srgbClr val="003760"/>
                            </a:solidFill>
                            <a:latin typeface="Cambria Math" pitchFamily="34" charset="0"/>
                            <a:ea typeface="Cambria Math" pitchFamily="34" charset="-122"/>
                            <a:cs typeface="Cambria Math" pitchFamily="34" charset="-120"/>
                          </a:rPr>
                          <m:t>𝑞</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5" name="QC_7_AS.99_1#b8bd94b61?vaa=1&amp;vcp=1&amp;vop=1&amp;pid=35e1960e6&amp;color=36,64,97&amp;vtp=1&amp;bbb=1&amp;hb=1"/>
              <p:cNvSpPr>
                <a:spLocks noRot="1" noChangeAspect="1" noMove="1" noResize="1" noEditPoints="1" noAdjustHandles="1" noChangeArrowheads="1" noChangeShapeType="1" noTextEdit="1"/>
              </p:cNvSpPr>
              <p:nvPr/>
            </p:nvSpPr>
            <p:spPr>
              <a:xfrm>
                <a:off x="539496" y="2372155"/>
                <a:ext cx="11109960" cy="3352800"/>
              </a:xfrm>
              <a:prstGeom prst="rect">
                <a:avLst/>
              </a:prstGeom>
              <a:blipFill>
                <a:blip r:embed="rId5"/>
                <a:stretch>
                  <a:fillRect l="-1317" b="-1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checked= 1 &amp; amp; version = 1.0.5checked=1&amp;version=1.0.5checked= 1 &amp; amp; version = 1.0.5checked=1&amp;version=1.0.5">
    <p:spTree>
      <p:nvGrpSpPr>
        <p:cNvPr id="1" name=""/>
        <p:cNvGrpSpPr/>
        <p:nvPr/>
      </p:nvGrpSpPr>
      <p:grpSpPr>
        <a:xfrm>
          <a:off x="0" y="0"/>
          <a:ext cx="0" cy="0"/>
          <a:chOff x="0" y="0"/>
          <a:chExt cx="0" cy="0"/>
        </a:xfrm>
      </p:grpSpPr>
      <p:pic>
        <p:nvPicPr>
          <p:cNvPr id="2" name="C_3#9722669fd.fixed?vcp=1&amp;pid=0cc810eb6&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9722669fd.fixed?vcp=1&amp;pid=0cc810eb6&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5.3.1</a:t>
            </a:r>
            <a:endParaRPr lang="en-US" altLang="zh-CN" sz="5400" dirty="0"/>
          </a:p>
        </p:txBody>
      </p:sp>
      <p:sp>
        <p:nvSpPr>
          <p:cNvPr id="4" name="C_3_BD#9722669fd.fixed?vcp=1&amp;pid=0cc810eb6&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等比数列</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38&amp;si=38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02_1#4d4786027?vcp=1&amp;vop=1&amp;pid=35e1960e6&amp;color=36,64,97&amp;vtp=1&amp;bt=1&amp;bbb=1"/>
              <p:cNvSpPr/>
              <p:nvPr/>
            </p:nvSpPr>
            <p:spPr>
              <a:xfrm>
                <a:off x="539496" y="182812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3-2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为等比数列.</a:t>
                </a:r>
                <a:endParaRPr lang="en-US" altLang="zh-CN" sz="1800" dirty="0"/>
              </a:p>
            </p:txBody>
          </p:sp>
        </mc:Choice>
        <mc:Fallback xmlns="">
          <p:sp>
            <p:nvSpPr>
              <p:cNvPr id="2" name="QO_7_BD.102_1#4d4786027?vcp=1&amp;vop=1&amp;pid=35e1960e6&amp;color=36,64,97&amp;vtp=1&amp;bt=1&amp;bbb=1"/>
              <p:cNvSpPr>
                <a:spLocks noRot="1" noChangeAspect="1" noMove="1" noResize="1" noEditPoints="1" noAdjustHandles="1" noChangeArrowheads="1" noChangeShapeType="1" noTextEdit="1"/>
              </p:cNvSpPr>
              <p:nvPr/>
            </p:nvSpPr>
            <p:spPr>
              <a:xfrm>
                <a:off x="539496" y="1828120"/>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103_1#120ade812?vcp=1&amp;vop=1&amp;pid=4d4786027&amp;color=36,64,97&amp;vtp=1&amp;bbb=1"/>
              <p:cNvSpPr/>
              <p:nvPr/>
            </p:nvSpPr>
            <p:spPr>
              <a:xfrm>
                <a:off x="539496" y="223102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a:solidFill>
                          <a:srgbClr val="244061"/>
                        </a:solidFill>
                        <a:latin typeface="Cambria Math" pitchFamily="34" charset="0"/>
                        <a:ea typeface="Cambria Math" pitchFamily="34" charset="-122"/>
                        <a:cs typeface="Cambria Math" pitchFamily="34" charset="-120"/>
                      </a:rPr>
                      <m:t>=36</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3" name="QO_8_BD.103_1#120ade812?vcp=1&amp;vop=1&amp;pid=4d4786027&amp;color=36,64,97&amp;vtp=1&amp;bbb=1"/>
              <p:cNvSpPr>
                <a:spLocks noRot="1" noChangeAspect="1" noMove="1" noResize="1" noEditPoints="1" noAdjustHandles="1" noChangeArrowheads="1" noChangeShapeType="1" noTextEdit="1"/>
              </p:cNvSpPr>
              <p:nvPr/>
            </p:nvSpPr>
            <p:spPr>
              <a:xfrm>
                <a:off x="539496" y="2231027"/>
                <a:ext cx="11109960" cy="363665"/>
              </a:xfrm>
              <a:prstGeom prst="rect">
                <a:avLst/>
              </a:prstGeom>
              <a:blipFill>
                <a:blip r:embed="rId4"/>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04_1#120ade812?vcp=1&amp;vop=1&amp;pid=4d4786027&amp;color=36,64,97&amp;vtp=1&amp;bbb=1"/>
              <p:cNvSpPr/>
              <p:nvPr/>
            </p:nvSpPr>
            <p:spPr>
              <a:xfrm>
                <a:off x="539496" y="2604344"/>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为等比数列，且</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=36</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AN.104_1#120ade812?vcp=1&amp;vop=1&amp;pid=4d4786027&amp;color=36,64,97&amp;vtp=1&amp;bbb=1"/>
              <p:cNvSpPr>
                <a:spLocks noRot="1" noChangeAspect="1" noMove="1" noResize="1" noEditPoints="1" noAdjustHandles="1" noChangeArrowheads="1" noChangeShapeType="1" noTextEdit="1"/>
              </p:cNvSpPr>
              <p:nvPr/>
            </p:nvSpPr>
            <p:spPr>
              <a:xfrm>
                <a:off x="539496" y="2604344"/>
                <a:ext cx="11109960" cy="1192340"/>
              </a:xfrm>
              <a:prstGeom prst="rect">
                <a:avLst/>
              </a:prstGeom>
              <a:blipFill>
                <a:blip r:embed="rId5"/>
                <a:stretch>
                  <a:fillRect l="-1317" b="-117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105_1#c45587898?vcp=1&amp;vop=1&amp;pid=4d4786027&amp;color=36,64,97&amp;vtp=1&amp;bbb=1"/>
              <p:cNvSpPr/>
              <p:nvPr/>
            </p:nvSpPr>
            <p:spPr>
              <a:xfrm>
                <a:off x="539496" y="384081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=16</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5" name="QO_8_BD.105_1#c45587898?vcp=1&amp;vop=1&amp;pid=4d4786027&amp;color=36,64,97&amp;vtp=1&amp;bbb=1"/>
              <p:cNvSpPr>
                <a:spLocks noRot="1" noChangeAspect="1" noMove="1" noResize="1" noEditPoints="1" noAdjustHandles="1" noChangeArrowheads="1" noChangeShapeType="1" noTextEdit="1"/>
              </p:cNvSpPr>
              <p:nvPr/>
            </p:nvSpPr>
            <p:spPr>
              <a:xfrm>
                <a:off x="539496" y="3840816"/>
                <a:ext cx="11109960" cy="363665"/>
              </a:xfrm>
              <a:prstGeom prst="rect">
                <a:avLst/>
              </a:prstGeom>
              <a:blipFill>
                <a:blip r:embed="rId6"/>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106_1#c45587898?vcp=1&amp;vop=1&amp;pid=4d4786027&amp;color=36,64,97&amp;vtp=1&amp;bbb=1"/>
              <p:cNvSpPr/>
              <p:nvPr/>
            </p:nvSpPr>
            <p:spPr>
              <a:xfrm>
                <a:off x="539496" y="4214133"/>
                <a:ext cx="11109960" cy="86360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【解】根据等比数列的性质可得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以公比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den>
                    </m:f>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8_AN.106_1#c45587898?vcp=1&amp;vop=1&amp;pid=4d4786027&amp;color=36,64,97&amp;vtp=1&amp;bbb=1"/>
              <p:cNvSpPr>
                <a:spLocks noRot="1" noChangeAspect="1" noMove="1" noResize="1" noEditPoints="1" noAdjustHandles="1" noChangeArrowheads="1" noChangeShapeType="1" noTextEdit="1"/>
              </p:cNvSpPr>
              <p:nvPr/>
            </p:nvSpPr>
            <p:spPr>
              <a:xfrm>
                <a:off x="539496" y="4214133"/>
                <a:ext cx="11109960" cy="863600"/>
              </a:xfrm>
              <a:prstGeom prst="rect">
                <a:avLst/>
              </a:prstGeom>
              <a:blipFill>
                <a:blip r:embed="rId7"/>
                <a:stretch>
                  <a:fillRect l="-1317" b="-563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fade">
                                      <p:cBhvr>
                                        <p:cTn id="39" dur="500"/>
                                        <p:tgtEl>
                                          <p:spTgt spid="6">
                                            <p:txEl>
                                              <p:pRg st="1" end="1"/>
                                            </p:txEl>
                                          </p:spTgt>
                                        </p:tgtEl>
                                      </p:cBhvr>
                                    </p:animEffect>
                                    <p:anim calcmode="lin" valueType="num">
                                      <p:cBhvr>
                                        <p:cTn id="4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9&amp;si=39checked= 1 &amp; amp; version = 1.0.5checked=1&amp;version=1.0.5checked= 1 &amp; amp; version = 1.0.5checked=1&amp;version=1.0.5">
    <p:spTree>
      <p:nvGrpSpPr>
        <p:cNvPr id="1" name=""/>
        <p:cNvGrpSpPr/>
        <p:nvPr/>
      </p:nvGrpSpPr>
      <p:grpSpPr>
        <a:xfrm>
          <a:off x="0" y="0"/>
          <a:ext cx="0" cy="0"/>
          <a:chOff x="0" y="0"/>
          <a:chExt cx="0" cy="0"/>
        </a:xfrm>
      </p:grpSpPr>
      <p:sp>
        <p:nvSpPr>
          <p:cNvPr id="2" name="QO_7_BD.107_1#53b107181?vcp=1&amp;vop=1&amp;pid=35e1960e6&amp;color=36,64,97&amp;vtp=1&amp;bt=1&amp;bbb=1"/>
          <p:cNvSpPr/>
          <p:nvPr/>
        </p:nvSpPr>
        <p:spPr>
          <a:xfrm>
            <a:off x="539496" y="2322531"/>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有四个正数，前三个数成等差数列，其和为48，后三个数成等比数列，且最后一个数是25，求此四个数．</a:t>
            </a:r>
            <a:endParaRPr lang="en-US" altLang="zh-CN" sz="1800" dirty="0"/>
          </a:p>
        </p:txBody>
      </p:sp>
      <mc:AlternateContent xmlns:mc="http://schemas.openxmlformats.org/markup-compatibility/2006" xmlns:a14="http://schemas.microsoft.com/office/drawing/2010/main">
        <mc:Choice Requires="a14">
          <p:sp>
            <p:nvSpPr>
              <p:cNvPr id="3" name="QO_7_AN.108_1#53b107181?vcp=1&amp;vop=1&amp;pid=35e1960e6&amp;color=36,64,97&amp;vtp=1&amp;bbb=1"/>
              <p:cNvSpPr/>
              <p:nvPr/>
            </p:nvSpPr>
            <p:spPr>
              <a:xfrm>
                <a:off x="539496" y="2683465"/>
                <a:ext cx="11109960" cy="20305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【解】设前三个数分别为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题可知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=48</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以前三个数为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16−</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,16,</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16+</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因为后三个数成等比数列</a:t>
                </a:r>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16+</m:t>
                            </m:r>
                            <m:r>
                              <a:rPr lang="en-US" altLang="zh-CN" sz="1800" b="0" i="0">
                                <a:solidFill>
                                  <a:srgbClr val="6565FF"/>
                                </a:solidFill>
                                <a:latin typeface="Cambria Math" pitchFamily="34" charset="0"/>
                                <a:ea typeface="Cambria Math" pitchFamily="34" charset="-122"/>
                                <a:cs typeface="Cambria Math" pitchFamily="34" charset="-120"/>
                              </a:rPr>
                              <m:t>𝑑</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=16×25</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𝑑</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+32</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−144=0</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=−36</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=−36</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16+</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不满足题意，所以舍去.故这四个数分别为12,16,20,25.</a:t>
                </a:r>
                <a:endParaRPr lang="en-US" altLang="zh-CN" sz="1800" dirty="0"/>
              </a:p>
            </p:txBody>
          </p:sp>
        </mc:Choice>
        <mc:Fallback xmlns="">
          <p:sp>
            <p:nvSpPr>
              <p:cNvPr id="3" name="QO_7_AN.108_1#53b107181?vcp=1&amp;vop=1&amp;pid=35e1960e6&amp;color=36,64,97&amp;vtp=1&amp;bbb=1"/>
              <p:cNvSpPr>
                <a:spLocks noRot="1" noChangeAspect="1" noMove="1" noResize="1" noEditPoints="1" noAdjustHandles="1" noChangeArrowheads="1" noChangeShapeType="1" noTextEdit="1"/>
              </p:cNvSpPr>
              <p:nvPr/>
            </p:nvSpPr>
            <p:spPr>
              <a:xfrm>
                <a:off x="539496" y="2683465"/>
                <a:ext cx="11109960" cy="2030540"/>
              </a:xfrm>
              <a:prstGeom prst="rect">
                <a:avLst/>
              </a:prstGeom>
              <a:blipFill>
                <a:blip r:embed="rId3"/>
                <a:stretch>
                  <a:fillRect l="-1317"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0&amp;si=40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09_1#a523ec8e8?vcp=1&amp;vop=1&amp;pid=35e1960e6&amp;color=36,64,97&amp;vtp=1&amp;bt=1&amp;bbb=1"/>
              <p:cNvSpPr/>
              <p:nvPr/>
            </p:nvSpPr>
            <p:spPr>
              <a:xfrm>
                <a:off x="539496" y="197077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4-1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为等比数列，若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=7</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2" name="QO_7_BD.109_1#a523ec8e8?vcp=1&amp;vop=1&amp;pid=35e1960e6&amp;color=36,64,97&amp;vtp=1&amp;bt=1&amp;bbb=1"/>
              <p:cNvSpPr>
                <a:spLocks noRot="1" noChangeAspect="1" noMove="1" noResize="1" noEditPoints="1" noAdjustHandles="1" noChangeArrowheads="1" noChangeShapeType="1" noTextEdit="1"/>
              </p:cNvSpPr>
              <p:nvPr/>
            </p:nvSpPr>
            <p:spPr>
              <a:xfrm>
                <a:off x="539496" y="1970773"/>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10_1#a523ec8e8?vcp=1&amp;vop=1&amp;pid=35e1960e6&amp;color=36,64,97&amp;vtp=1&amp;bbb=1"/>
              <p:cNvSpPr/>
              <p:nvPr/>
            </p:nvSpPr>
            <p:spPr>
              <a:xfrm>
                <a:off x="539496" y="2331707"/>
                <a:ext cx="11109960" cy="2743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【解】将</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代入已知，得</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的前三项分别为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𝑞</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，2，</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则</a:t>
                </a:r>
                <a:r>
                  <a:rPr lang="en-US" altLang="zh-CN" sz="1800" b="0" i="0">
                    <a:solidFill>
                      <a:srgbClr val="6565FF"/>
                    </a:solidFill>
                    <a:latin typeface="Times New Roman" pitchFamily="34" charset="0"/>
                    <a:ea typeface="微软雅黑" pitchFamily="34" charset="-122"/>
                    <a:cs typeface="Times New Roman" pitchFamily="34" charset="-120"/>
                  </a:rPr>
                  <a:t>有</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𝑞</m:t>
                        </m:r>
                      </m:den>
                    </m:f>
                    <m:r>
                      <a:rPr lang="en-US" altLang="zh-CN" sz="1800" b="0" i="0">
                        <a:solidFill>
                          <a:srgbClr val="6565FF"/>
                        </a:solidFill>
                        <a:latin typeface="Cambria Math" pitchFamily="34" charset="0"/>
                        <a:ea typeface="Cambria Math" pitchFamily="34" charset="-122"/>
                        <a:cs typeface="Cambria Math" pitchFamily="34" charset="-120"/>
                      </a:rPr>
                      <m:t>+2+2</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整</a:t>
                </a:r>
                <a:r>
                  <a:rPr lang="en-US" altLang="zh-CN" sz="1800" b="0" i="0">
                    <a:solidFill>
                      <a:srgbClr val="6565FF"/>
                    </a:solidFill>
                    <a:latin typeface="Times New Roman" pitchFamily="34" charset="0"/>
                    <a:ea typeface="微软雅黑" pitchFamily="34" charset="-122"/>
                    <a:cs typeface="Times New Roman" pitchFamily="34" charset="-120"/>
                  </a:rPr>
                  <a:t>理得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6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=2</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eqArr>
                      </m:e>
                    </m:d>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10_1#a523ec8e8?vcp=1&amp;vop=1&amp;pid=35e1960e6&amp;color=36,64,97&amp;vtp=1&amp;bbb=1"/>
              <p:cNvSpPr>
                <a:spLocks noRot="1" noChangeAspect="1" noMove="1" noResize="1" noEditPoints="1" noAdjustHandles="1" noChangeArrowheads="1" noChangeShapeType="1" noTextEdit="1"/>
              </p:cNvSpPr>
              <p:nvPr/>
            </p:nvSpPr>
            <p:spPr>
              <a:xfrm>
                <a:off x="539496" y="2331707"/>
                <a:ext cx="11109960" cy="2743200"/>
              </a:xfrm>
              <a:prstGeom prst="rect">
                <a:avLst/>
              </a:prstGeom>
              <a:blipFill>
                <a:blip r:embed="rId4"/>
                <a:stretch>
                  <a:fillRect l="-1317" b="-4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1&amp;si=41checked= 1 &amp; amp; version = 1.0.5checked=1&amp;version=1.0.5checked= 1 &amp; amp; version = 1.0.5checked=1&amp;version=1.0.5">
    <p:spTree>
      <p:nvGrpSpPr>
        <p:cNvPr id="1" name=""/>
        <p:cNvGrpSpPr/>
        <p:nvPr/>
      </p:nvGrpSpPr>
      <p:grpSpPr>
        <a:xfrm>
          <a:off x="0" y="0"/>
          <a:ext cx="0" cy="0"/>
          <a:chOff x="0" y="0"/>
          <a:chExt cx="0" cy="0"/>
        </a:xfrm>
      </p:grpSpPr>
      <p:sp>
        <p:nvSpPr>
          <p:cNvPr id="2" name="C_6_BD#002b902ef?vcp=1&amp;pid=8aab6792c&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等比数列的单调性</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7_BD.111_1#ba52f9b17?vaa=1&amp;vcp=1&amp;vop=1&amp;pid=002b902ef&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中，已知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&gt;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”是“</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&gt;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的(</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7_BD.111_1#ba52f9b17?vaa=1&amp;vcp=1&amp;vop=1&amp;pid=002b902ef&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4" name="QC_7_AN.113_1#ba52f9b17.bracket?vaa=1&amp;vcp=1&amp;vop=1&amp;pid=002b902ef&amp;color=36,64,97&amp;vpa=17&amp;vtp=1"/>
          <p:cNvSpPr/>
          <p:nvPr/>
        </p:nvSpPr>
        <p:spPr>
          <a:xfrm>
            <a:off x="7147052" y="141156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p:sp>
        <p:nvSpPr>
          <p:cNvPr id="5" name="QC_7_BD.111_2#ba52f9b17.choices?vaa=1&amp;vcp=1&amp;vop=1&amp;pid=002b902ef&amp;color=36,64,97&amp;vtp=1&amp;bbb=1"/>
          <p:cNvSpPr/>
          <p:nvPr/>
        </p:nvSpPr>
        <p:spPr>
          <a:xfrm>
            <a:off x="539496" y="1688171"/>
            <a:ext cx="11109960" cy="360680"/>
          </a:xfrm>
          <a:prstGeom prst="rect">
            <a:avLst/>
          </a:prstGeom>
          <a:noFill/>
          <a:ln/>
        </p:spPr>
        <p:txBody>
          <a:bodyPr wrap="none" lIns="0" tIns="0" rIns="0" bIns="0" rtlCol="0" anchor="t"/>
          <a:lstStyle/>
          <a:p>
            <a:pPr latinLnBrk="1">
              <a:lnSpc>
                <a:spcPts val="3200"/>
              </a:lnSpc>
              <a:tabLst>
                <a:tab pos="2844165" algn="l"/>
                <a:tab pos="5662930" algn="l"/>
                <a:tab pos="77958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.充分不必要条件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B.必要不充分条件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C.充要条件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.既不充分也不必要条件</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6" name="QC_7_AS.112_1#ba52f9b17?vaa=1&amp;vcp=1&amp;vop=1&amp;pid=002b902ef&amp;color=36,64,97&amp;vtp=1&amp;bbb=1"/>
              <p:cNvSpPr/>
              <p:nvPr/>
            </p:nvSpPr>
            <p:spPr>
              <a:xfrm>
                <a:off x="539496" y="2052661"/>
                <a:ext cx="11109960" cy="20275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等比数列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是递减数列，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充分性成立.</a:t>
                </a:r>
                <a:r>
                  <a:rPr lang="en-US" altLang="zh-CN" sz="1800" b="0" i="0" dirty="0">
                    <a:solidFill>
                      <a:srgbClr val="003760"/>
                    </a:solidFill>
                    <a:latin typeface="SimSun" pitchFamily="34" charset="0"/>
                    <a:ea typeface="SimSun" pitchFamily="34" charset="-122"/>
                    <a:cs typeface="SimSun" pitchFamily="34" charset="-120"/>
                  </a:rPr>
                  <a:t> </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反</a:t>
                </a:r>
                <a:r>
                  <a:rPr lang="en-US" altLang="zh-CN" sz="1800" b="0" i="0">
                    <a:solidFill>
                      <a:srgbClr val="003760"/>
                    </a:solidFill>
                    <a:latin typeface="Times New Roman" pitchFamily="34" charset="0"/>
                    <a:ea typeface="微软雅黑" pitchFamily="34" charset="-122"/>
                    <a:cs typeface="Times New Roman" pitchFamily="34" charset="-120"/>
                  </a:rPr>
                  <a:t>之</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5</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∴1&gt;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等比数列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是递减数列或摆动数列，不一定得出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必要性不成立.</a:t>
                </a:r>
                <a:endParaRPr lang="en-US" altLang="zh-CN" sz="1800" dirty="0">
                  <a:solidFill>
                    <a:srgbClr val="00376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”的充分不必要条件，故选A.</a:t>
                </a:r>
                <a:endParaRPr lang="en-US" altLang="zh-CN" sz="1800" dirty="0">
                  <a:solidFill>
                    <a:srgbClr val="003760"/>
                  </a:solidFill>
                </a:endParaRPr>
              </a:p>
            </p:txBody>
          </p:sp>
        </mc:Choice>
        <mc:Fallback xmlns="">
          <p:sp>
            <p:nvSpPr>
              <p:cNvPr id="6" name="QC_7_AS.112_1#ba52f9b17?vaa=1&amp;vcp=1&amp;vop=1&amp;pid=002b902ef&amp;color=36,64,97&amp;vtp=1&amp;bbb=1"/>
              <p:cNvSpPr>
                <a:spLocks noRot="1" noChangeAspect="1" noMove="1" noResize="1" noEditPoints="1" noAdjustHandles="1" noChangeArrowheads="1" noChangeShapeType="1" noTextEdit="1"/>
              </p:cNvSpPr>
              <p:nvPr/>
            </p:nvSpPr>
            <p:spPr>
              <a:xfrm>
                <a:off x="539496" y="2052661"/>
                <a:ext cx="11109960" cy="2027555"/>
              </a:xfrm>
              <a:prstGeom prst="rect">
                <a:avLst/>
              </a:prstGeom>
              <a:blipFill>
                <a:blip r:embed="rId4"/>
                <a:stretch>
                  <a:fillRect l="-1317" b="-692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2&amp;si=42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15_1#7b04d37f4?vaa=1&amp;vcp=1&amp;vop=1&amp;pid=002b902ef&amp;color=36,64,97&amp;vtp=1&amp;bt=1&amp;bbb=1"/>
              <p:cNvSpPr/>
              <p:nvPr/>
            </p:nvSpPr>
            <p:spPr>
              <a:xfrm>
                <a:off x="539496" y="187117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5-1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是等比数列，首项为</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，公比为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−1</m:t>
                        </m:r>
                      </m:e>
                    </m:d>
                    <m:r>
                      <a:rPr lang="en-US" altLang="zh-CN" sz="1800" b="0" i="0" smtClean="0">
                        <a:solidFill>
                          <a:srgbClr val="244061"/>
                        </a:solidFill>
                        <a:latin typeface="Cambria Math" pitchFamily="34" charset="0"/>
                        <a:ea typeface="Cambria Math" pitchFamily="34" charset="-122"/>
                        <a:cs typeface="Cambria Math" pitchFamily="34" charset="-120"/>
                      </a:rPr>
                      <m:t>&lt;0</m:t>
                    </m:r>
                  </m:oMath>
                </a14:m>
                <a:r>
                  <a:rPr lang="en-US" altLang="zh-CN" sz="1800" b="0" i="0" dirty="0">
                    <a:solidFill>
                      <a:srgbClr val="244061"/>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为递减数列”</a:t>
                </a:r>
                <a:r>
                  <a:rPr lang="en-US" altLang="zh-CN" sz="1800" b="0" i="0">
                    <a:solidFill>
                      <a:srgbClr val="244061"/>
                    </a:solidFill>
                    <a:latin typeface="Times New Roman" pitchFamily="34" charset="0"/>
                    <a:ea typeface="微软雅黑" pitchFamily="34" charset="-122"/>
                    <a:cs typeface="Times New Roman" pitchFamily="34" charset="-120"/>
                  </a:rPr>
                  <a:t>的(</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15_1#7b04d37f4?vaa=1&amp;vcp=1&amp;vop=1&amp;pid=002b902ef&amp;color=36,64,97&amp;vtp=1&amp;bt=1&amp;bbb=1"/>
              <p:cNvSpPr>
                <a:spLocks noRot="1" noChangeAspect="1" noMove="1" noResize="1" noEditPoints="1" noAdjustHandles="1" noChangeArrowheads="1" noChangeShapeType="1" noTextEdit="1"/>
              </p:cNvSpPr>
              <p:nvPr/>
            </p:nvSpPr>
            <p:spPr>
              <a:xfrm>
                <a:off x="539496" y="1871172"/>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p:sp>
        <p:nvSpPr>
          <p:cNvPr id="3" name="QC_7_AN.117_1#7b04d37f4.bracket?vaa=1&amp;vcp=1&amp;vop=1&amp;pid=002b902ef&amp;color=36,64,97&amp;vpa=18&amp;vtp=1"/>
          <p:cNvSpPr/>
          <p:nvPr/>
        </p:nvSpPr>
        <p:spPr>
          <a:xfrm>
            <a:off x="10055035" y="195067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p:sp>
        <p:nvSpPr>
          <p:cNvPr id="4" name="QC_7_BD.115_2#7b04d37f4.choices?vaa=1&amp;vcp=1&amp;vop=1&amp;pid=002b902ef&amp;color=36,64,97&amp;vtp=1&amp;bbb=1"/>
          <p:cNvSpPr/>
          <p:nvPr/>
        </p:nvSpPr>
        <p:spPr>
          <a:xfrm>
            <a:off x="539496" y="2243282"/>
            <a:ext cx="11109960" cy="360680"/>
          </a:xfrm>
          <a:prstGeom prst="rect">
            <a:avLst/>
          </a:prstGeom>
          <a:noFill/>
          <a:ln/>
        </p:spPr>
        <p:txBody>
          <a:bodyPr wrap="none" lIns="0" tIns="0" rIns="0" bIns="0" rtlCol="0" anchor="t"/>
          <a:lstStyle/>
          <a:p>
            <a:pPr latinLnBrk="1">
              <a:lnSpc>
                <a:spcPts val="3200"/>
              </a:lnSpc>
              <a:tabLst>
                <a:tab pos="2844165" algn="l"/>
                <a:tab pos="5662930" algn="l"/>
                <a:tab pos="77958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.充分不必要条件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B.必要不充分条件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C.充要条件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.既不充分也不必要条件</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116_1#7b04d37f4?vaa=1&amp;vcp=1&amp;vop=1&amp;pid=002b902ef&amp;color=36,64,97&amp;vtp=1&amp;bbb=1"/>
              <p:cNvSpPr/>
              <p:nvPr/>
            </p:nvSpPr>
            <p:spPr>
              <a:xfrm>
                <a:off x="539496" y="2607772"/>
                <a:ext cx="11109960" cy="2538540"/>
              </a:xfrm>
              <a:prstGeom prst="rect">
                <a:avLst/>
              </a:prstGeom>
              <a:noFill/>
              <a:ln/>
            </p:spPr>
            <p:txBody>
              <a:bodyPr wrap="none" lIns="0" tIns="0" rIns="0" bIns="0" rtlCol="0" anchor="t"/>
              <a:lstStyle/>
              <a:p>
                <a:pPr algn="l" latinLnBrk="1">
                  <a:lnSpc>
                    <a:spcPts val="5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由已知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&gt;0,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&lt;1</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≠0</m:t>
                                </m:r>
                              </m:e>
                            </m:d>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&lt;0,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&gt;1,</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此</a:t>
                </a:r>
                <a:r>
                  <a:rPr lang="en-US" altLang="zh-CN" sz="1800" b="0" i="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不一定是递减数列，所以“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”不是“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为递减数列”的充分条件；</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为递减数列，可得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&gt;0,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0&lt;</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&lt;1</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&lt;0,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&gt;1,</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为递减数列”的必要条件.</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综</a:t>
                </a:r>
                <a:r>
                  <a:rPr lang="en-US" altLang="zh-CN" sz="1800" b="0" i="0">
                    <a:solidFill>
                      <a:srgbClr val="003760"/>
                    </a:solidFill>
                    <a:latin typeface="Times New Roman" pitchFamily="34" charset="0"/>
                    <a:ea typeface="微软雅黑" pitchFamily="34" charset="-122"/>
                    <a:cs typeface="Times New Roman" pitchFamily="34" charset="-120"/>
                  </a:rPr>
                  <a:t>上</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为递减数列”的必要不充分条件.故选B.</a:t>
                </a:r>
                <a:endParaRPr lang="en-US" altLang="zh-CN" sz="1800" dirty="0">
                  <a:solidFill>
                    <a:srgbClr val="003760"/>
                  </a:solidFill>
                </a:endParaRPr>
              </a:p>
            </p:txBody>
          </p:sp>
        </mc:Choice>
        <mc:Fallback xmlns="">
          <p:sp>
            <p:nvSpPr>
              <p:cNvPr id="5" name="QC_7_AS.116_1#7b04d37f4?vaa=1&amp;vcp=1&amp;vop=1&amp;pid=002b902ef&amp;color=36,64,97&amp;vtp=1&amp;bbb=1"/>
              <p:cNvSpPr>
                <a:spLocks noRot="1" noChangeAspect="1" noMove="1" noResize="1" noEditPoints="1" noAdjustHandles="1" noChangeArrowheads="1" noChangeShapeType="1" noTextEdit="1"/>
              </p:cNvSpPr>
              <p:nvPr/>
            </p:nvSpPr>
            <p:spPr>
              <a:xfrm>
                <a:off x="539496" y="2607772"/>
                <a:ext cx="11109960" cy="2538540"/>
              </a:xfrm>
              <a:prstGeom prst="rect">
                <a:avLst/>
              </a:prstGeom>
              <a:blipFill>
                <a:blip r:embed="rId4"/>
                <a:stretch>
                  <a:fillRect l="-1317" b="-55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3&amp;si=43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19_1#c9448805c?vaa=1&amp;vcp=1&amp;vop=1&amp;pid=002b902ef&amp;color=36,64,97&amp;vtp=1&amp;bt=1&amp;bbb=1"/>
              <p:cNvSpPr/>
              <p:nvPr/>
            </p:nvSpPr>
            <p:spPr>
              <a:xfrm>
                <a:off x="539496" y="21327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5-2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𝑞</m:t>
                    </m:r>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&gt;0</m:t>
                        </m:r>
                      </m:e>
                    </m:d>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&gt;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为递增数列”</a:t>
                </a:r>
                <a:r>
                  <a:rPr lang="en-US" altLang="zh-CN" sz="1800" b="0" i="0">
                    <a:solidFill>
                      <a:srgbClr val="244061"/>
                    </a:solidFill>
                    <a:latin typeface="Times New Roman" pitchFamily="34" charset="0"/>
                    <a:ea typeface="微软雅黑" pitchFamily="34" charset="-122"/>
                    <a:cs typeface="Times New Roman" pitchFamily="34" charset="-120"/>
                  </a:rPr>
                  <a:t>的(</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19_1#c9448805c?vaa=1&amp;vcp=1&amp;vop=1&amp;pid=002b902ef&amp;color=36,64,97&amp;vtp=1&amp;bt=1&amp;bbb=1"/>
              <p:cNvSpPr>
                <a:spLocks noRot="1" noChangeAspect="1" noMove="1" noResize="1" noEditPoints="1" noAdjustHandles="1" noChangeArrowheads="1" noChangeShapeType="1" noTextEdit="1"/>
              </p:cNvSpPr>
              <p:nvPr/>
            </p:nvSpPr>
            <p:spPr>
              <a:xfrm>
                <a:off x="539496" y="2132792"/>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p:sp>
        <p:nvSpPr>
          <p:cNvPr id="3" name="QC_7_AN.121_1#c9448805c.bracket?vaa=1&amp;vcp=1&amp;vop=1&amp;pid=002b902ef&amp;color=36,64,97&amp;vpa=19&amp;vtp=1"/>
          <p:cNvSpPr/>
          <p:nvPr/>
        </p:nvSpPr>
        <p:spPr>
          <a:xfrm>
            <a:off x="8129905" y="221229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4" name="QC_7_BD.119_2#c9448805c.choices?vaa=1&amp;vcp=1&amp;vop=1&amp;pid=002b902ef&amp;color=36,64,97&amp;vtp=1&amp;bbb=1"/>
          <p:cNvSpPr/>
          <p:nvPr/>
        </p:nvSpPr>
        <p:spPr>
          <a:xfrm>
            <a:off x="539496" y="2504903"/>
            <a:ext cx="11109960" cy="360680"/>
          </a:xfrm>
          <a:prstGeom prst="rect">
            <a:avLst/>
          </a:prstGeom>
          <a:noFill/>
          <a:ln/>
        </p:spPr>
        <p:txBody>
          <a:bodyPr wrap="none" lIns="0" tIns="0" rIns="0" bIns="0" rtlCol="0" anchor="t"/>
          <a:lstStyle/>
          <a:p>
            <a:pPr latinLnBrk="1">
              <a:lnSpc>
                <a:spcPts val="3200"/>
              </a:lnSpc>
              <a:tabLst>
                <a:tab pos="2844165" algn="l"/>
                <a:tab pos="5662930" algn="l"/>
                <a:tab pos="77958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.充分不必要条件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B.必要不充分条件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C.充要条件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.既不充分也不必要条件</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120_1#c9448805c?vaa=1&amp;vcp=1&amp;vop=1&amp;pid=002b902ef&amp;color=36,64,97&amp;vtp=1&amp;bbb=1&amp;hb=1"/>
              <p:cNvSpPr/>
              <p:nvPr/>
            </p:nvSpPr>
            <p:spPr>
              <a:xfrm>
                <a:off x="539496" y="2869393"/>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根据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为递增数列一定能推出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时，有</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，则有</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𝑛</m:t>
                            </m:r>
                          </m:sup>
                        </m:sSup>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a:solidFill>
                              <a:srgbClr val="003760"/>
                            </a:solidFill>
                            <a:latin typeface="Cambria Math" pitchFamily="34" charset="0"/>
                            <a:ea typeface="Cambria Math" pitchFamily="34" charset="-122"/>
                            <a:cs typeface="Cambria Math" pitchFamily="34" charset="-120"/>
                          </a:rPr>
                          <m:t>&gt;0⇒</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&gt;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d>
                  </m:oMath>
                </a14:m>
                <a:r>
                  <a:rPr lang="en-US" altLang="zh-CN" sz="1800" b="0" i="0" dirty="0">
                    <a:solidFill>
                      <a:srgbClr val="003760"/>
                    </a:solidFill>
                    <a:latin typeface="Times New Roman" pitchFamily="34" charset="0"/>
                    <a:ea typeface="微软雅黑" pitchFamily="34" charset="-122"/>
                    <a:cs typeface="Times New Roman" pitchFamily="34" charset="-120"/>
                  </a:rPr>
                  <a:t>，因此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为递增数列；</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，则有</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𝑛</m:t>
                            </m:r>
                          </m:sup>
                        </m:sSup>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a:solidFill>
                              <a:srgbClr val="003760"/>
                            </a:solidFill>
                            <a:latin typeface="Cambria Math" pitchFamily="34" charset="0"/>
                            <a:ea typeface="Cambria Math" pitchFamily="34" charset="-122"/>
                            <a:cs typeface="Cambria Math" pitchFamily="34" charset="-120"/>
                          </a:rPr>
                          <m:t>&gt;0⇒</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&gt;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d>
                  </m:oMath>
                </a14:m>
                <a:r>
                  <a:rPr lang="en-US" altLang="zh-CN" sz="1800" b="0" i="0" dirty="0">
                    <a:solidFill>
                      <a:srgbClr val="003760"/>
                    </a:solidFill>
                    <a:latin typeface="Times New Roman" pitchFamily="34" charset="0"/>
                    <a:ea typeface="微软雅黑" pitchFamily="34" charset="-122"/>
                    <a:cs typeface="Times New Roman" pitchFamily="34" charset="-120"/>
                  </a:rPr>
                  <a:t>，因此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为递增数列.</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所以由</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&gt;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oMath>
                </a14:m>
                <a:r>
                  <a:rPr lang="en-US" altLang="zh-CN" b="0" i="0" dirty="0">
                    <a:solidFill>
                      <a:srgbClr val="003760"/>
                    </a:solidFill>
                    <a:latin typeface="Times New Roman" pitchFamily="34" charset="0"/>
                    <a:ea typeface="微软雅黑" pitchFamily="34" charset="-122"/>
                    <a:cs typeface="Times New Roman" pitchFamily="34" charset="-120"/>
                  </a:rPr>
                  <a:t>一定能推出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𝑛</m:t>
                        </m:r>
                      </m:sub>
                    </m:sSub>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为递增数列.因此“</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&gt;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oMath>
                </a14:m>
                <a:r>
                  <a:rPr lang="en-US" altLang="zh-CN"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𝑛</m:t>
                        </m:r>
                      </m:sub>
                    </m:sSub>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为递增数列”的充要条件.故选C.</a:t>
                </a:r>
                <a:endParaRPr lang="en-US" altLang="zh-CN" dirty="0">
                  <a:solidFill>
                    <a:srgbClr val="003760"/>
                  </a:solidFill>
                </a:endParaRPr>
              </a:p>
            </p:txBody>
          </p:sp>
        </mc:Choice>
        <mc:Fallback xmlns="">
          <p:sp>
            <p:nvSpPr>
              <p:cNvPr id="5" name="QC_7_AS.120_1#c9448805c?vaa=1&amp;vcp=1&amp;vop=1&amp;pid=002b902ef&amp;color=36,64,97&amp;vtp=1&amp;bbb=1&amp;hb=1"/>
              <p:cNvSpPr>
                <a:spLocks noRot="1" noChangeAspect="1" noMove="1" noResize="1" noEditPoints="1" noAdjustHandles="1" noChangeArrowheads="1" noChangeShapeType="1" noTextEdit="1"/>
              </p:cNvSpPr>
              <p:nvPr/>
            </p:nvSpPr>
            <p:spPr>
              <a:xfrm>
                <a:off x="539496" y="2869393"/>
                <a:ext cx="11109960" cy="2030540"/>
              </a:xfrm>
              <a:prstGeom prst="rect">
                <a:avLst/>
              </a:prstGeom>
              <a:blipFill>
                <a:blip r:embed="rId4"/>
                <a:stretch>
                  <a:fillRect l="-1317" r="-3183" b="-66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4&amp;si=44checked= 1 &amp; amp; version = 1.0.5checked=1&amp;version=1.0.5checked= 1 &amp; amp; version = 1.0.5checked=1&amp;version=1.0.5">
    <p:spTree>
      <p:nvGrpSpPr>
        <p:cNvPr id="1" name=""/>
        <p:cNvGrpSpPr/>
        <p:nvPr/>
      </p:nvGrpSpPr>
      <p:grpSpPr>
        <a:xfrm>
          <a:off x="0" y="0"/>
          <a:ext cx="0" cy="0"/>
          <a:chOff x="0" y="0"/>
          <a:chExt cx="0" cy="0"/>
        </a:xfrm>
      </p:grpSpPr>
      <p:sp>
        <p:nvSpPr>
          <p:cNvPr id="2" name="C_5_BD#512e8a007?vcp=1&amp;pid=359c40e15&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高分进阶</a:t>
            </a:r>
            <a:endParaRPr lang="en-US" altLang="zh-CN" sz="2400" dirty="0"/>
          </a:p>
        </p:txBody>
      </p:sp>
      <p:sp>
        <p:nvSpPr>
          <p:cNvPr id="3" name="C_6_BD#d200eafd1?vcp=1&amp;pid=512e8a007&amp;color=101,101,255&amp;vtp=1&amp;bbb=1"/>
          <p:cNvSpPr/>
          <p:nvPr/>
        </p:nvSpPr>
        <p:spPr>
          <a:xfrm>
            <a:off x="539496" y="13641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题型5</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等差数列与等比数列的综合应用</a:t>
            </a:r>
            <a:endParaRPr lang="en-US" altLang="zh-CN" sz="2200" dirty="0"/>
          </a:p>
        </p:txBody>
      </p:sp>
      <mc:AlternateContent xmlns:mc="http://schemas.openxmlformats.org/markup-compatibility/2006" xmlns:a14="http://schemas.microsoft.com/office/drawing/2010/main">
        <mc:Choice Requires="a14">
          <p:sp>
            <p:nvSpPr>
              <p:cNvPr id="4" name="QO_7_BD.123_1#afe19bef6?vcp=1&amp;vop=1&amp;pid=d200eafd1&amp;color=36,64,97&amp;vtp=1&amp;bbb=1"/>
              <p:cNvSpPr/>
              <p:nvPr/>
            </p:nvSpPr>
            <p:spPr>
              <a:xfrm>
                <a:off x="539496" y="185886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例6</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已知在等比数列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成等差数列，求数列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4" name="QO_7_BD.123_1#afe19bef6?vcp=1&amp;vop=1&amp;pid=d200eafd1&amp;color=36,64,97&amp;vtp=1&amp;bbb=1"/>
              <p:cNvSpPr>
                <a:spLocks noRot="1" noChangeAspect="1" noMove="1" noResize="1" noEditPoints="1" noAdjustHandles="1" noChangeArrowheads="1" noChangeShapeType="1" noTextEdit="1"/>
              </p:cNvSpPr>
              <p:nvPr/>
            </p:nvSpPr>
            <p:spPr>
              <a:xfrm>
                <a:off x="539496" y="1858862"/>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124_1#afe19bef6?vcp=1&amp;vop=1&amp;pid=d200eafd1&amp;color=36,64,97&amp;vtp=1&amp;bbb=1&amp;hb=1"/>
              <p:cNvSpPr/>
              <p:nvPr/>
            </p:nvSpPr>
            <p:spPr>
              <a:xfrm>
                <a:off x="539496" y="2222841"/>
                <a:ext cx="11109960" cy="25508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【解】方法一：设等比数列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6</m:t>
                        </m:r>
                      </m:sup>
                    </m:s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−6</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，从而</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成等差数列，所以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−6</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7−</m:t>
                        </m:r>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方法二</a:t>
                </a:r>
                <a:r>
                  <a:rPr lang="en-US" altLang="zh-CN" b="0" i="0" dirty="0">
                    <a:solidFill>
                      <a:srgbClr val="6565FF"/>
                    </a:solidFill>
                    <a:latin typeface="Times New Roman" pitchFamily="34" charset="0"/>
                    <a:ea typeface="微软雅黑" pitchFamily="34" charset="-122"/>
                    <a:cs typeface="Times New Roman" pitchFamily="34" charset="-120"/>
                  </a:rPr>
                  <a:t>：设等比数列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𝑞</m:t>
                    </m:r>
                  </m:oMath>
                </a14:m>
                <a:r>
                  <a:rPr lang="en-US" altLang="zh-CN"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r>
                      <a:rPr lang="en-US" altLang="zh-CN" b="0" i="0">
                        <a:solidFill>
                          <a:srgbClr val="6565FF"/>
                        </a:solidFill>
                        <a:latin typeface="Cambria Math" pitchFamily="34" charset="0"/>
                        <a:ea typeface="Cambria Math" pitchFamily="34" charset="-122"/>
                        <a:cs typeface="Cambria Math" pitchFamily="34" charset="-120"/>
                      </a:rPr>
                      <m:t>=1</m:t>
                    </m:r>
                  </m:oMath>
                </a14:m>
                <a:r>
                  <a:rPr lang="en-US" altLang="zh-CN"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−7</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−7</m:t>
                        </m:r>
                      </m:sup>
                    </m:sSup>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4</m:t>
                        </m:r>
                      </m:sub>
                    </m:sSub>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5</m:t>
                        </m:r>
                      </m:sub>
                    </m:sSub>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−2</m:t>
                        </m:r>
                      </m:sup>
                    </m:sSup>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6</m:t>
                        </m:r>
                      </m:sub>
                    </m:sSub>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7_AN.124_1#afe19bef6?vcp=1&amp;vop=1&amp;pid=d200eafd1&amp;color=36,64,97&amp;vtp=1&amp;bbb=1&amp;hb=1"/>
              <p:cNvSpPr>
                <a:spLocks noRot="1" noChangeAspect="1" noMove="1" noResize="1" noEditPoints="1" noAdjustHandles="1" noChangeArrowheads="1" noChangeShapeType="1" noTextEdit="1"/>
              </p:cNvSpPr>
              <p:nvPr/>
            </p:nvSpPr>
            <p:spPr>
              <a:xfrm>
                <a:off x="539496" y="2222841"/>
                <a:ext cx="11109960" cy="2550859"/>
              </a:xfrm>
              <a:prstGeom prst="rect">
                <a:avLst/>
              </a:prstGeom>
              <a:blipFill>
                <a:blip r:embed="rId4"/>
                <a:stretch>
                  <a:fillRect l="-1317" b="-55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5&amp;si=45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124_2#afe19bef6?vcp=1&amp;vop=1&amp;pid=d200eafd1&amp;color=36,64,97&amp;mp=1&amp;vtp=1&amp;bt=1&amp;bbb=1&amp;hb=1"/>
              <p:cNvSpPr/>
              <p:nvPr/>
            </p:nvSpPr>
            <p:spPr>
              <a:xfrm>
                <a:off x="539496" y="1816658"/>
                <a:ext cx="11109960" cy="3467100"/>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成等差数列，所以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41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7−</m:t>
                        </m:r>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法三</a:t>
                </a:r>
                <a:r>
                  <a:rPr lang="en-US" altLang="zh-CN" sz="1800" b="0" i="0" dirty="0">
                    <a:solidFill>
                      <a:srgbClr val="6565FF"/>
                    </a:solidFill>
                    <a:latin typeface="Times New Roman" pitchFamily="34" charset="0"/>
                    <a:ea typeface="微软雅黑" pitchFamily="34" charset="-122"/>
                    <a:cs typeface="Times New Roman" pitchFamily="34" charset="-120"/>
                  </a:rPr>
                  <a:t>：设等比数列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成等差数列，知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成等差数列，</a:t>
                </a:r>
              </a:p>
              <a:p>
                <a:pPr latinLnBrk="1">
                  <a:lnSpc>
                    <a:spcPts val="4600"/>
                  </a:lnSpc>
                </a:pPr>
                <a:r>
                  <a:rPr lang="en-US" altLang="zh-CN" sz="1800"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𝑞</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e>
                    </m:d>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−7</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7−</m:t>
                        </m:r>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法四</a:t>
                </a:r>
                <a:r>
                  <a:rPr lang="en-US" altLang="zh-CN" sz="1800" b="0" i="0" dirty="0">
                    <a:solidFill>
                      <a:srgbClr val="6565FF"/>
                    </a:solidFill>
                    <a:latin typeface="Times New Roman" pitchFamily="34" charset="0"/>
                    <a:ea typeface="微软雅黑" pitchFamily="34" charset="-122"/>
                    <a:cs typeface="Times New Roman" pitchFamily="34" charset="-120"/>
                  </a:rPr>
                  <a:t>：设等比数列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成等差数列，知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7</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成等差数列，</a:t>
                </a:r>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4</m:t>
                        </m:r>
                      </m:sub>
                    </m:sSub>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6</m:t>
                        </m:r>
                      </m:sub>
                    </m:sSub>
                    <m:r>
                      <a:rPr lang="en-US" altLang="zh-CN" b="0" i="0">
                        <a:solidFill>
                          <a:srgbClr val="6565FF"/>
                        </a:solidFill>
                        <a:latin typeface="Cambria Math" pitchFamily="34" charset="0"/>
                        <a:ea typeface="Cambria Math" pitchFamily="34" charset="-122"/>
                        <a:cs typeface="Cambria Math" pitchFamily="34" charset="-120"/>
                      </a:rPr>
                      <m:t>=2</m:t>
                    </m:r>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5</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e>
                    </m:d>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𝑞</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6</m:t>
                            </m:r>
                          </m:sub>
                        </m:sSub>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6</m:t>
                            </m:r>
                          </m:sub>
                        </m:sSub>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5</m:t>
                            </m:r>
                          </m:sub>
                        </m:sSub>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5</m:t>
                            </m:r>
                          </m:sub>
                        </m:sSub>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4</m:t>
                            </m:r>
                          </m:sub>
                        </m:sSub>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5</m:t>
                            </m:r>
                          </m:sub>
                        </m:sSub>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6</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4</m:t>
                            </m:r>
                          </m:sub>
                        </m:sSub>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−7</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−7</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e>
                        </m:d>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−7</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7−</m:t>
                        </m:r>
                        <m:r>
                          <a:rPr lang="en-US" altLang="zh-CN"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AN.124_2#afe19bef6?vcp=1&amp;vop=1&amp;pid=d200eafd1&amp;color=36,64,97&amp;mp=1&amp;vtp=1&amp;bt=1&amp;bbb=1&amp;hb=1"/>
              <p:cNvSpPr>
                <a:spLocks noRot="1" noChangeAspect="1" noMove="1" noResize="1" noEditPoints="1" noAdjustHandles="1" noChangeArrowheads="1" noChangeShapeType="1" noTextEdit="1"/>
              </p:cNvSpPr>
              <p:nvPr/>
            </p:nvSpPr>
            <p:spPr>
              <a:xfrm>
                <a:off x="539496" y="1816658"/>
                <a:ext cx="11109960" cy="3467100"/>
              </a:xfrm>
              <a:prstGeom prst="rect">
                <a:avLst/>
              </a:prstGeom>
              <a:blipFill>
                <a:blip r:embed="rId3"/>
                <a:stretch>
                  <a:fillRect l="-1317" r="-1482" b="-15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6&amp;si=46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125_1#afe19bef6?vcp=1&amp;vop=1&amp;pid=d200eafd1&amp;color=36,64,97&amp;vtp=1&amp;bt=1&amp;bbb=1&amp;hb=1"/>
              <p:cNvSpPr/>
              <p:nvPr/>
            </p:nvSpPr>
            <p:spPr>
              <a:xfrm>
                <a:off x="539496" y="1815610"/>
                <a:ext cx="11109960" cy="32878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（1）条件“</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成等差数列”合起来说明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成等差数列，</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解题时要灵活运用</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”这个条件．（2）对于等比数列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𝑘</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成等差数列</a:t>
                </a:r>
                <a:r>
                  <a:rPr lang="en-US" altLang="zh-CN" sz="1800" b="0" i="0">
                    <a:solidFill>
                      <a:srgbClr val="244061"/>
                    </a:solidFill>
                    <a:latin typeface="Times New Roman" pitchFamily="34" charset="0"/>
                    <a:ea typeface="微软雅黑" pitchFamily="34" charset="-122"/>
                    <a:cs typeface="Times New Roman" pitchFamily="34" charset="-120"/>
                  </a:rPr>
                  <a:t>，则数列</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的公比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方法总结】解决有关等比数列问题的基本方法</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的通项公式</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𝑞</m:t>
                        </m:r>
                      </m:e>
                      <m:sup>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中，有</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四个基本量</a:t>
                </a:r>
                <a:r>
                  <a:rPr lang="en-US" altLang="zh-CN" sz="1800" b="0" i="0">
                    <a:solidFill>
                      <a:srgbClr val="244061"/>
                    </a:solidFill>
                    <a:latin typeface="Times New Roman" pitchFamily="34" charset="0"/>
                    <a:ea typeface="微软雅黑" pitchFamily="34" charset="-122"/>
                    <a:cs typeface="Times New Roman" pitchFamily="34" charset="-120"/>
                  </a:rPr>
                  <a:t>，知其中的三个便可解出最后一</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个</a:t>
                </a:r>
                <a:r>
                  <a:rPr lang="en-US" altLang="zh-CN" sz="1800" b="0" i="0" dirty="0">
                    <a:solidFill>
                      <a:srgbClr val="244061"/>
                    </a:solidFill>
                    <a:latin typeface="Times New Roman" pitchFamily="34" charset="0"/>
                    <a:ea typeface="微软雅黑" pitchFamily="34" charset="-122"/>
                    <a:cs typeface="Times New Roman" pitchFamily="34" charset="-120"/>
                  </a:rPr>
                  <a:t>．另外，</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是等比数列的基本量，只要求出这两个基本量，就能求出其他的量.因此</a:t>
                </a:r>
                <a:r>
                  <a:rPr lang="en-US" altLang="zh-CN" sz="1800" b="0" i="0">
                    <a:solidFill>
                      <a:srgbClr val="244061"/>
                    </a:solidFill>
                    <a:latin typeface="Times New Roman" pitchFamily="34" charset="0"/>
                    <a:ea typeface="微软雅黑" pitchFamily="34" charset="-122"/>
                    <a:cs typeface="Times New Roman" pitchFamily="34" charset="-120"/>
                  </a:rPr>
                  <a:t>，在求等比数列的通</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项公式时</a:t>
                </a:r>
                <a:r>
                  <a:rPr lang="en-US" altLang="zh-CN" sz="1800" b="0" i="0" dirty="0">
                    <a:solidFill>
                      <a:srgbClr val="244061"/>
                    </a:solidFill>
                    <a:latin typeface="Times New Roman" pitchFamily="34" charset="0"/>
                    <a:ea typeface="微软雅黑" pitchFamily="34" charset="-122"/>
                    <a:cs typeface="Times New Roman" pitchFamily="34" charset="-120"/>
                  </a:rPr>
                  <a:t>，常将已知条件转化为关于基本量</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的方程（组），然后解方程（组）求得基本量</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，进而可求</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得等比数列的通项公式</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EX.125_1#afe19bef6?vcp=1&amp;vop=1&amp;pid=d200eafd1&amp;color=36,64,97&amp;vtp=1&amp;bt=1&amp;bbb=1&amp;hb=1"/>
              <p:cNvSpPr>
                <a:spLocks noRot="1" noChangeAspect="1" noMove="1" noResize="1" noEditPoints="1" noAdjustHandles="1" noChangeArrowheads="1" noChangeShapeType="1" noTextEdit="1"/>
              </p:cNvSpPr>
              <p:nvPr/>
            </p:nvSpPr>
            <p:spPr>
              <a:xfrm>
                <a:off x="539496" y="1815610"/>
                <a:ext cx="11109960" cy="3287840"/>
              </a:xfrm>
              <a:prstGeom prst="rect">
                <a:avLst/>
              </a:prstGeom>
              <a:blipFill>
                <a:blip r:embed="rId3"/>
                <a:stretch>
                  <a:fillRect l="-1317" r="-1153" b="-42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7&amp;si=47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26_1#e1b146c54?vaa=1&amp;vcp=1&amp;vop=1&amp;pid=d200eafd1&amp;color=36,64,97&amp;vtp=1&amp;bt=1&amp;bbb=1"/>
              <p:cNvSpPr/>
              <p:nvPr/>
            </p:nvSpPr>
            <p:spPr>
              <a:xfrm>
                <a:off x="539496" y="2008555"/>
                <a:ext cx="11109960" cy="571500"/>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6-1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已知在等比数列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中，各项都是正数，且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成等差数列，则</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26_1#e1b146c54?vaa=1&amp;vcp=1&amp;vop=1&amp;pid=d200eafd1&amp;color=36,64,97&amp;vtp=1&amp;bt=1&amp;bbb=1"/>
              <p:cNvSpPr>
                <a:spLocks noRot="1" noChangeAspect="1" noMove="1" noResize="1" noEditPoints="1" noAdjustHandles="1" noChangeArrowheads="1" noChangeShapeType="1" noTextEdit="1"/>
              </p:cNvSpPr>
              <p:nvPr/>
            </p:nvSpPr>
            <p:spPr>
              <a:xfrm>
                <a:off x="539496" y="2008555"/>
                <a:ext cx="11109960" cy="571500"/>
              </a:xfrm>
              <a:prstGeom prst="rect">
                <a:avLst/>
              </a:prstGeom>
              <a:blipFill>
                <a:blip r:embed="rId3"/>
                <a:stretch>
                  <a:fillRect l="-1317" b="-9574"/>
                </a:stretch>
              </a:blipFill>
              <a:ln/>
            </p:spPr>
            <p:txBody>
              <a:bodyPr/>
              <a:lstStyle/>
              <a:p>
                <a:r>
                  <a:rPr lang="zh-CN" altLang="en-US">
                    <a:noFill/>
                  </a:rPr>
                  <a:t> </a:t>
                </a:r>
              </a:p>
            </p:txBody>
          </p:sp>
        </mc:Fallback>
      </mc:AlternateContent>
      <p:sp>
        <p:nvSpPr>
          <p:cNvPr id="3" name="QC_7_AN.128_1#e1b146c54.bracket?vaa=1&amp;vcp=1&amp;vop=1&amp;pid=d200eafd1&amp;color=36,64,97&amp;vpa=20&amp;vtp=1"/>
          <p:cNvSpPr/>
          <p:nvPr/>
        </p:nvSpPr>
        <p:spPr>
          <a:xfrm>
            <a:off x="9188260" y="220940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26_2#e1b146c54.choices?vaa=1&amp;vcp=1&amp;vop=1&amp;pid=d200eafd1&amp;color=36,64,97&amp;vtp=1&amp;bbb=1"/>
              <p:cNvSpPr/>
              <p:nvPr/>
            </p:nvSpPr>
            <p:spPr>
              <a:xfrm>
                <a:off x="539496" y="2589707"/>
                <a:ext cx="11109960" cy="386461"/>
              </a:xfrm>
              <a:prstGeom prst="rect">
                <a:avLst/>
              </a:prstGeom>
              <a:noFill/>
              <a:ln/>
            </p:spPr>
            <p:txBody>
              <a:bodyPr wrap="none" lIns="0" tIns="0" rIns="0" bIns="0" rtlCol="0" anchor="t"/>
              <a:lstStyle/>
              <a:p>
                <a:pPr latinLnBrk="1">
                  <a:lnSpc>
                    <a:spcPts val="3500"/>
                  </a:lnSpc>
                  <a:tabLst>
                    <a:tab pos="2780665" algn="l"/>
                    <a:tab pos="5535930" algn="l"/>
                    <a:tab pos="84181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e>
                    </m:rad>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3+2</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3−2</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126_2#e1b146c54.choices?vaa=1&amp;vcp=1&amp;vop=1&amp;pid=d200eafd1&amp;color=36,64,97&amp;vtp=1&amp;bbb=1"/>
              <p:cNvSpPr>
                <a:spLocks noRot="1" noChangeAspect="1" noMove="1" noResize="1" noEditPoints="1" noAdjustHandles="1" noChangeArrowheads="1" noChangeShapeType="1" noTextEdit="1"/>
              </p:cNvSpPr>
              <p:nvPr/>
            </p:nvSpPr>
            <p:spPr>
              <a:xfrm>
                <a:off x="539496" y="2589707"/>
                <a:ext cx="11109960" cy="386461"/>
              </a:xfrm>
              <a:prstGeom prst="rect">
                <a:avLst/>
              </a:prstGeom>
              <a:blipFill>
                <a:blip r:embed="rId4"/>
                <a:stretch>
                  <a:fillRect l="-1317" b="-380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27_1#e1b146c54?vaa=1&amp;vcp=1&amp;vop=1&amp;pid=d200eafd1&amp;color=36,64,97&amp;vtp=1&amp;bbb=1&amp;hb=1"/>
              <p:cNvSpPr/>
              <p:nvPr/>
            </p:nvSpPr>
            <p:spPr>
              <a:xfrm>
                <a:off x="539496" y="3020046"/>
                <a:ext cx="11109960" cy="20320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设等比数列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&gt;0</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成等差数列，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6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（不合题意，</a:t>
                </a:r>
                <a:r>
                  <a:rPr lang="en-US" altLang="zh-CN" sz="1800" b="0" i="0">
                    <a:solidFill>
                      <a:srgbClr val="003760"/>
                    </a:solidFill>
                    <a:latin typeface="Times New Roman" pitchFamily="34" charset="0"/>
                    <a:ea typeface="微软雅黑" pitchFamily="34" charset="-122"/>
                    <a:cs typeface="Times New Roman" pitchFamily="34" charset="-120"/>
                  </a:rPr>
                  <a:t>舍去）</a:t>
                </a:r>
              </a:p>
              <a:p>
                <a:pPr latinLnBrk="1">
                  <a:lnSpc>
                    <a:spcPts val="45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8</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9</m:t>
                            </m:r>
                          </m:sub>
                        </m:sSub>
                      </m:num>
                      <m:den>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7</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8</m:t>
                            </m:r>
                          </m:sub>
                        </m:sSub>
                      </m:den>
                    </m:f>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𝑞</m:t>
                    </m:r>
                    <m:r>
                      <a:rPr lang="en-US" altLang="zh-CN"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b="0" i="0">
                            <a:solidFill>
                              <a:srgbClr val="003760"/>
                            </a:solidFill>
                            <a:latin typeface="Cambria Math" pitchFamily="34" charset="0"/>
                            <a:ea typeface="Cambria Math" pitchFamily="34" charset="-122"/>
                            <a:cs typeface="Cambria Math" pitchFamily="34" charset="-120"/>
                          </a:rPr>
                          <m:t>2</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．故选B．</a:t>
                </a:r>
                <a:endParaRPr lang="en-US" altLang="zh-CN" dirty="0">
                  <a:solidFill>
                    <a:srgbClr val="003760"/>
                  </a:solidFill>
                </a:endParaRPr>
              </a:p>
            </p:txBody>
          </p:sp>
        </mc:Choice>
        <mc:Fallback xmlns="">
          <p:sp>
            <p:nvSpPr>
              <p:cNvPr id="5" name="QC_7_AS.127_1#e1b146c54?vaa=1&amp;vcp=1&amp;vop=1&amp;pid=d200eafd1&amp;color=36,64,97&amp;vtp=1&amp;bbb=1&amp;hb=1"/>
              <p:cNvSpPr>
                <a:spLocks noRot="1" noChangeAspect="1" noMove="1" noResize="1" noEditPoints="1" noAdjustHandles="1" noChangeArrowheads="1" noChangeShapeType="1" noTextEdit="1"/>
              </p:cNvSpPr>
              <p:nvPr/>
            </p:nvSpPr>
            <p:spPr>
              <a:xfrm>
                <a:off x="539496" y="3020046"/>
                <a:ext cx="11109960" cy="2032000"/>
              </a:xfrm>
              <a:prstGeom prst="rect">
                <a:avLst/>
              </a:prstGeom>
              <a:blipFill>
                <a:blip r:embed="rId5"/>
                <a:stretch>
                  <a:fillRect l="-1317" b="-23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checked= 1 &amp; amp; version = 1.0.5checked=1&amp;version=1.0.5checked= 1 &amp; amp; version = 1.0.5checked=1&amp;version=1.0.5">
    <p:spTree>
      <p:nvGrpSpPr>
        <p:cNvPr id="1" name=""/>
        <p:cNvGrpSpPr/>
        <p:nvPr/>
      </p:nvGrpSpPr>
      <p:grpSpPr>
        <a:xfrm>
          <a:off x="0" y="0"/>
          <a:ext cx="0" cy="0"/>
          <a:chOff x="0" y="0"/>
          <a:chExt cx="0" cy="0"/>
        </a:xfrm>
      </p:grpSpPr>
      <p:sp>
        <p:nvSpPr>
          <p:cNvPr id="2" name="C_1#目录1:87e8f86ae?lid=ca9cba1dc&amp;cid=ca9cba1dc&amp;vtp=1&amp;bt=1&amp;bbb=1">
            <a:hlinkClick r:id="rId3" action="ppaction://hlinksldjump"/>
          </p:cNvPr>
          <p:cNvSpPr/>
          <p:nvPr/>
        </p:nvSpPr>
        <p:spPr>
          <a:xfrm>
            <a:off x="4032504" y="1751076"/>
            <a:ext cx="5760720"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知识点1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等比数列的概念</a:t>
            </a:r>
            <a:endParaRPr lang="en-US" altLang="zh-CN" sz="1500" dirty="0"/>
          </a:p>
        </p:txBody>
      </p:sp>
      <p:sp>
        <p:nvSpPr>
          <p:cNvPr id="3" name="C_1#目录1:87e8f86ae?lid=5911708dc&amp;cid=5911708dc&amp;vtp=1&amp;bbb=1">
            <a:hlinkClick r:id="rId4" action="ppaction://hlinksldjump"/>
          </p:cNvPr>
          <p:cNvSpPr/>
          <p:nvPr/>
        </p:nvSpPr>
        <p:spPr>
          <a:xfrm>
            <a:off x="4032504" y="2144268"/>
            <a:ext cx="5760720"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知识点2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等比数列的通项公式</a:t>
            </a:r>
            <a:endParaRPr lang="en-US" altLang="zh-CN" sz="1500" dirty="0"/>
          </a:p>
        </p:txBody>
      </p:sp>
      <p:sp>
        <p:nvSpPr>
          <p:cNvPr id="4" name="C_1#目录1:87e8f86ae?lid=f1e5cac84&amp;cid=f1e5cac84&amp;vtp=1&amp;bbb=1">
            <a:hlinkClick r:id="rId5" action="ppaction://hlinksldjump"/>
          </p:cNvPr>
          <p:cNvSpPr/>
          <p:nvPr/>
        </p:nvSpPr>
        <p:spPr>
          <a:xfrm>
            <a:off x="4032504" y="2537460"/>
            <a:ext cx="5760720"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知识点3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等比数列与指数型函数的关系</a:t>
            </a:r>
            <a:endParaRPr lang="en-US" altLang="zh-CN" sz="1500" dirty="0"/>
          </a:p>
        </p:txBody>
      </p:sp>
      <p:sp>
        <p:nvSpPr>
          <p:cNvPr id="5" name="C_1#目录1:87e8f86ae?lid=db9519991&amp;cid=db9519991&amp;vtp=1&amp;bbb=1">
            <a:hlinkClick r:id="rId5" action="ppaction://hlinksldjump"/>
          </p:cNvPr>
          <p:cNvSpPr/>
          <p:nvPr/>
        </p:nvSpPr>
        <p:spPr>
          <a:xfrm>
            <a:off x="4032504" y="2939796"/>
            <a:ext cx="5760720"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知识点4</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等比中项</a:t>
            </a:r>
            <a:endParaRPr lang="en-US" altLang="zh-CN" sz="1500" dirty="0"/>
          </a:p>
        </p:txBody>
      </p:sp>
      <p:sp>
        <p:nvSpPr>
          <p:cNvPr id="6" name="C_1#目录1:87e8f86ae?lid=f8fb43ded&amp;cid=f8fb43ded&amp;vtp=1&amp;bbb=1">
            <a:hlinkClick r:id="rId6" action="ppaction://hlinksldjump"/>
          </p:cNvPr>
          <p:cNvSpPr/>
          <p:nvPr/>
        </p:nvSpPr>
        <p:spPr>
          <a:xfrm>
            <a:off x="8348472" y="1741932"/>
            <a:ext cx="29443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要点1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等比数列的常用性质</a:t>
            </a:r>
            <a:endParaRPr lang="en-US" altLang="zh-CN" sz="1500" dirty="0"/>
          </a:p>
        </p:txBody>
      </p:sp>
      <p:sp>
        <p:nvSpPr>
          <p:cNvPr id="7" name="C_1#目录1:87e8f86ae?lid=b8130c986&amp;cid=b8130c986&amp;vtp=1&amp;bbb=1">
            <a:hlinkClick r:id="rId7" action="ppaction://hlinksldjump"/>
          </p:cNvPr>
          <p:cNvSpPr/>
          <p:nvPr/>
        </p:nvSpPr>
        <p:spPr>
          <a:xfrm>
            <a:off x="8348472" y="2135124"/>
            <a:ext cx="29443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要点2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等比数列的判定</a:t>
            </a:r>
            <a:endParaRPr lang="en-US" altLang="zh-CN" sz="1500" dirty="0"/>
          </a:p>
        </p:txBody>
      </p:sp>
      <p:sp>
        <p:nvSpPr>
          <p:cNvPr id="8" name="C_1#目录1:87e8f86ae?lid=78ec02b01&amp;cid=78ec02b01&amp;vtp=1&amp;bbb=1">
            <a:hlinkClick r:id="rId8" action="ppaction://hlinksldjump"/>
          </p:cNvPr>
          <p:cNvSpPr/>
          <p:nvPr/>
        </p:nvSpPr>
        <p:spPr>
          <a:xfrm>
            <a:off x="8348472" y="2528316"/>
            <a:ext cx="29443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要点3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等比数列的常用设项方法</a:t>
            </a:r>
            <a:endParaRPr lang="en-US" altLang="zh-CN" sz="1500" dirty="0"/>
          </a:p>
        </p:txBody>
      </p:sp>
      <p:sp>
        <p:nvSpPr>
          <p:cNvPr id="9" name="C_1#目录1:87e8f86ae?lid=ca1b78e47&amp;cid=ca1b78e47&amp;vtp=1&amp;bbb=1">
            <a:hlinkClick r:id="rId9" action="ppaction://hlinksldjump"/>
          </p:cNvPr>
          <p:cNvSpPr/>
          <p:nvPr/>
        </p:nvSpPr>
        <p:spPr>
          <a:xfrm>
            <a:off x="4032504" y="4133088"/>
            <a:ext cx="5760720"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易错点1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忽略等比数列中项的符号致错</a:t>
            </a:r>
            <a:endParaRPr lang="en-US" altLang="zh-CN" sz="1500" dirty="0"/>
          </a:p>
        </p:txBody>
      </p:sp>
      <p:sp>
        <p:nvSpPr>
          <p:cNvPr id="10" name="C_1#目录1:87e8f86ae?lid=b1543eccf&amp;cid=b1543eccf&amp;vtp=1&amp;bbb=1">
            <a:hlinkClick r:id="rId10" action="ppaction://hlinksldjump"/>
          </p:cNvPr>
          <p:cNvSpPr/>
          <p:nvPr/>
        </p:nvSpPr>
        <p:spPr>
          <a:xfrm>
            <a:off x="4032504" y="4526280"/>
            <a:ext cx="5760720" cy="457200"/>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易错点2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err="1" smtClean="0">
                <a:solidFill>
                  <a:srgbClr val="6565FF"/>
                </a:solidFill>
                <a:latin typeface="微软雅黑" pitchFamily="34" charset="0"/>
                <a:ea typeface="微软雅黑" pitchFamily="34" charset="-122"/>
                <a:cs typeface="微软雅黑" pitchFamily="34" charset="-120"/>
              </a:rPr>
              <a:t>在等比数列的判定中忽略等比数列的</a:t>
            </a:r>
            <a:endParaRPr lang="en-US" altLang="zh-CN" sz="1500" b="0" i="0" dirty="0" smtClean="0">
              <a:solidFill>
                <a:srgbClr val="6565FF"/>
              </a:solidFill>
              <a:latin typeface="微软雅黑" pitchFamily="34" charset="0"/>
              <a:ea typeface="微软雅黑" pitchFamily="34" charset="-122"/>
              <a:cs typeface="微软雅黑" pitchFamily="34" charset="-120"/>
            </a:endParaRPr>
          </a:p>
          <a:p>
            <a:pPr marL="0" algn="l" latinLnBrk="1">
              <a:lnSpc>
                <a:spcPts val="2100"/>
              </a:lnSpc>
            </a:pPr>
            <a:r>
              <a:rPr lang="en-US" altLang="zh-CN" sz="1500" b="0" i="0" dirty="0" smtClean="0">
                <a:solidFill>
                  <a:srgbClr val="6565FF"/>
                </a:solidFill>
                <a:latin typeface="微软雅黑" pitchFamily="34" charset="0"/>
                <a:ea typeface="微软雅黑" pitchFamily="34" charset="-122"/>
                <a:cs typeface="微软雅黑" pitchFamily="34" charset="-120"/>
              </a:rPr>
              <a:t>项不为</a:t>
            </a:r>
            <a:r>
              <a:rPr lang="en-US" altLang="zh-CN" sz="1500" b="0" i="0" dirty="0">
                <a:solidFill>
                  <a:srgbClr val="6565FF"/>
                </a:solidFill>
                <a:latin typeface="微软雅黑" pitchFamily="34" charset="0"/>
                <a:ea typeface="微软雅黑" pitchFamily="34" charset="-122"/>
                <a:cs typeface="微软雅黑" pitchFamily="34" charset="-120"/>
              </a:rPr>
              <a:t>0致错</a:t>
            </a:r>
            <a:endParaRPr lang="en-US" altLang="zh-CN" sz="1500" dirty="0"/>
          </a:p>
        </p:txBody>
      </p:sp>
      <p:sp>
        <p:nvSpPr>
          <p:cNvPr id="11" name="C_1#目录1:87e8f86ae?lid=9279df642&amp;cid=9279df642&amp;vtp=1&amp;bbb=1">
            <a:hlinkClick r:id="rId11" action="ppaction://hlinksldjump"/>
          </p:cNvPr>
          <p:cNvSpPr/>
          <p:nvPr/>
        </p:nvSpPr>
        <p:spPr>
          <a:xfrm>
            <a:off x="8348472" y="4087368"/>
            <a:ext cx="37317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题型1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等比数列的判定与证明</a:t>
            </a:r>
            <a:endParaRPr lang="en-US" altLang="zh-CN" sz="1500" dirty="0"/>
          </a:p>
        </p:txBody>
      </p:sp>
      <p:sp>
        <p:nvSpPr>
          <p:cNvPr id="12" name="C_1#目录1:87e8f86ae?lid=14075e9be&amp;cid=14075e9be&amp;vtp=1&amp;bbb=1">
            <a:hlinkClick r:id="rId12" action="ppaction://hlinksldjump"/>
          </p:cNvPr>
          <p:cNvSpPr/>
          <p:nvPr/>
        </p:nvSpPr>
        <p:spPr>
          <a:xfrm>
            <a:off x="8348472" y="4364155"/>
            <a:ext cx="37317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题型2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等比数列的有关计算</a:t>
            </a:r>
            <a:endParaRPr lang="en-US" altLang="zh-CN" sz="1500" dirty="0"/>
          </a:p>
        </p:txBody>
      </p:sp>
      <p:sp>
        <p:nvSpPr>
          <p:cNvPr id="13" name="C_1#目录1:87e8f86ae?lid=35e1960e6&amp;cid=35e1960e6&amp;vtp=1&amp;bbb=1">
            <a:hlinkClick r:id="rId13" action="ppaction://hlinksldjump"/>
          </p:cNvPr>
          <p:cNvSpPr/>
          <p:nvPr/>
        </p:nvSpPr>
        <p:spPr>
          <a:xfrm>
            <a:off x="8348472" y="4640942"/>
            <a:ext cx="37317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题型3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等比数列性质的应用</a:t>
            </a:r>
            <a:endParaRPr lang="en-US" altLang="zh-CN" sz="1500" dirty="0"/>
          </a:p>
        </p:txBody>
      </p:sp>
      <p:sp>
        <p:nvSpPr>
          <p:cNvPr id="14" name="C_1#目录1:87e8f86ae?lid=002b902ef&amp;cid=002b902ef&amp;vtp=1&amp;bbb=1">
            <a:hlinkClick r:id="rId14" action="ppaction://hlinksldjump"/>
          </p:cNvPr>
          <p:cNvSpPr/>
          <p:nvPr/>
        </p:nvSpPr>
        <p:spPr>
          <a:xfrm>
            <a:off x="8348472" y="4917729"/>
            <a:ext cx="37317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题型4</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等比数列的单调性</a:t>
            </a:r>
            <a:endParaRPr lang="en-US" altLang="zh-CN" sz="1500" dirty="0"/>
          </a:p>
        </p:txBody>
      </p:sp>
      <p:sp>
        <p:nvSpPr>
          <p:cNvPr id="15" name="C_1#目录1:87e8f86ae?lid=d200eafd1&amp;cid=d200eafd1&amp;vtp=1&amp;bbb=1">
            <a:hlinkClick r:id="rId15" action="ppaction://hlinksldjump"/>
          </p:cNvPr>
          <p:cNvSpPr/>
          <p:nvPr/>
        </p:nvSpPr>
        <p:spPr>
          <a:xfrm>
            <a:off x="8348472" y="5194516"/>
            <a:ext cx="37317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题型5</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等差数列与等比数列的综合应用</a:t>
            </a:r>
            <a:endParaRPr lang="en-US" altLang="zh-CN" sz="1500" dirty="0"/>
          </a:p>
        </p:txBody>
      </p:sp>
      <p:sp>
        <p:nvSpPr>
          <p:cNvPr id="16" name="C_1#目录1:87e8f86ae?lid=fed6bf281&amp;cid=fed6bf281&amp;vtp=1&amp;bbb=1">
            <a:hlinkClick r:id="rId16" action="ppaction://hlinksldjump"/>
          </p:cNvPr>
          <p:cNvSpPr/>
          <p:nvPr/>
        </p:nvSpPr>
        <p:spPr>
          <a:xfrm>
            <a:off x="8348472" y="5471303"/>
            <a:ext cx="37317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题型6</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构造等比数列求通项公式</a:t>
            </a:r>
            <a:endParaRPr lang="en-US" altLang="zh-CN" sz="1500" dirty="0"/>
          </a:p>
        </p:txBody>
      </p:sp>
      <p:sp>
        <p:nvSpPr>
          <p:cNvPr id="17" name="C_1#目录1:87e8f86ae?lid=24572185d&amp;cid=24572185d&amp;vtp=1&amp;bbb=1">
            <a:hlinkClick r:id="rId17" action="ppaction://hlinksldjump"/>
          </p:cNvPr>
          <p:cNvSpPr/>
          <p:nvPr/>
        </p:nvSpPr>
        <p:spPr>
          <a:xfrm>
            <a:off x="8348472" y="5748090"/>
            <a:ext cx="37317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题型7</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等比数列的实际应用</a:t>
            </a:r>
            <a:endParaRPr lang="en-US" altLang="zh-CN" sz="1500" dirty="0"/>
          </a:p>
        </p:txBody>
      </p:sp>
      <p:sp>
        <p:nvSpPr>
          <p:cNvPr id="18" name="C_1#目录1:87e8f86ae?lid=6a558f54a&amp;cid=6a558f54a&amp;vtp=1&amp;bbb=1">
            <a:hlinkClick r:id="rId18" action="ppaction://hlinksldjump"/>
          </p:cNvPr>
          <p:cNvSpPr/>
          <p:nvPr/>
        </p:nvSpPr>
        <p:spPr>
          <a:xfrm>
            <a:off x="8348472" y="6024880"/>
            <a:ext cx="3731768" cy="356616"/>
          </a:xfrm>
          <a:prstGeom prst="rect">
            <a:avLst/>
          </a:prstGeom>
          <a:noFill/>
          <a:ln/>
        </p:spPr>
        <p:txBody>
          <a:bodyPr wrap="none" lIns="0" tIns="0" rIns="0" bIns="0" rtlCol="0" anchor="ctr"/>
          <a:lstStyle/>
          <a:p>
            <a:pPr marL="0" algn="l" latinLnBrk="1">
              <a:lnSpc>
                <a:spcPts val="2100"/>
              </a:lnSpc>
            </a:pPr>
            <a:r>
              <a:rPr lang="en-US" altLang="zh-CN" sz="1500" b="0" i="0" dirty="0">
                <a:solidFill>
                  <a:srgbClr val="6565FF"/>
                </a:solidFill>
                <a:latin typeface="微软雅黑" pitchFamily="34" charset="0"/>
                <a:ea typeface="微软雅黑" pitchFamily="34" charset="-122"/>
                <a:cs typeface="微软雅黑" pitchFamily="34" charset="-120"/>
              </a:rPr>
              <a:t>题型8</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存在性问题</a:t>
            </a:r>
            <a:endParaRPr lang="en-US" altLang="zh-CN" sz="1500" dirty="0"/>
          </a:p>
        </p:txBody>
      </p:sp>
      <p:pic>
        <p:nvPicPr>
          <p:cNvPr id="19" name="O_0#目录1:87e8f86ae.fixed?vcp=1&amp;color=36,64,97&amp;tib=255,255,255&amp;vtp=1" descr="preencoded.png"/>
          <p:cNvPicPr>
            <a:picLocks noChangeAspect="1"/>
          </p:cNvPicPr>
          <p:nvPr/>
        </p:nvPicPr>
        <p:blipFill>
          <a:blip r:embed="rId19"/>
          <a:stretch>
            <a:fillRect/>
          </a:stretch>
        </p:blipFill>
        <p:spPr>
          <a:xfrm>
            <a:off x="4032504" y="987552"/>
            <a:ext cx="731520" cy="768096"/>
          </a:xfrm>
          <a:prstGeom prst="rect">
            <a:avLst/>
          </a:prstGeom>
        </p:spPr>
      </p:pic>
      <p:pic>
        <p:nvPicPr>
          <p:cNvPr id="20" name="O_0#目录1:87e8f86ae.fixed?vcp=1&amp;color=36,64,97&amp;tib=255,255,255&amp;vtp=1" descr="preencoded.png"/>
          <p:cNvPicPr>
            <a:picLocks noChangeAspect="1"/>
          </p:cNvPicPr>
          <p:nvPr/>
        </p:nvPicPr>
        <p:blipFill>
          <a:blip r:embed="rId20"/>
          <a:stretch>
            <a:fillRect/>
          </a:stretch>
        </p:blipFill>
        <p:spPr>
          <a:xfrm>
            <a:off x="8348472" y="987552"/>
            <a:ext cx="731520" cy="768096"/>
          </a:xfrm>
          <a:prstGeom prst="rect">
            <a:avLst/>
          </a:prstGeom>
        </p:spPr>
      </p:pic>
      <p:pic>
        <p:nvPicPr>
          <p:cNvPr id="21" name="O_0#目录1:87e8f86ae.fixed?vcp=1&amp;color=36,64,97&amp;tib=255,255,255&amp;vtp=1" descr="preencoded.png"/>
          <p:cNvPicPr>
            <a:picLocks noChangeAspect="1"/>
          </p:cNvPicPr>
          <p:nvPr/>
        </p:nvPicPr>
        <p:blipFill>
          <a:blip r:embed="rId19"/>
          <a:stretch>
            <a:fillRect/>
          </a:stretch>
        </p:blipFill>
        <p:spPr>
          <a:xfrm>
            <a:off x="4032504" y="3374136"/>
            <a:ext cx="731520" cy="768096"/>
          </a:xfrm>
          <a:prstGeom prst="rect">
            <a:avLst/>
          </a:prstGeom>
        </p:spPr>
      </p:pic>
      <p:pic>
        <p:nvPicPr>
          <p:cNvPr id="22" name="O_0#目录1:87e8f86ae.fixed?vcp=1&amp;color=36,64,97&amp;tib=255,255,255&amp;vtp=1" descr="preencoded.png"/>
          <p:cNvPicPr>
            <a:picLocks noChangeAspect="1"/>
          </p:cNvPicPr>
          <p:nvPr/>
        </p:nvPicPr>
        <p:blipFill>
          <a:blip r:embed="rId20"/>
          <a:stretch>
            <a:fillRect/>
          </a:stretch>
        </p:blipFill>
        <p:spPr>
          <a:xfrm>
            <a:off x="8348472" y="3374136"/>
            <a:ext cx="731520" cy="768096"/>
          </a:xfrm>
          <a:prstGeom prst="rect">
            <a:avLst/>
          </a:prstGeom>
        </p:spPr>
      </p:pic>
      <p:pic>
        <p:nvPicPr>
          <p:cNvPr id="23" name="O_0#目录1:87e8f86ae.fixed?vcp=1&amp;color=36,64,97&amp;tib=255,255,255&amp;vtp=1" descr="preencoded.png"/>
          <p:cNvPicPr>
            <a:picLocks noChangeAspect="1"/>
          </p:cNvPicPr>
          <p:nvPr/>
        </p:nvPicPr>
        <p:blipFill>
          <a:blip r:embed="rId19"/>
          <a:stretch>
            <a:fillRect/>
          </a:stretch>
        </p:blipFill>
        <p:spPr>
          <a:xfrm>
            <a:off x="4032504" y="5522976"/>
            <a:ext cx="731520" cy="768096"/>
          </a:xfrm>
          <a:prstGeom prst="rect">
            <a:avLst/>
          </a:prstGeom>
        </p:spPr>
      </p:pic>
      <p:sp>
        <p:nvSpPr>
          <p:cNvPr id="24" name="O_0#目录1:87e8f86ae.fixed?vcp=1&amp;color=255,255,255&amp;vtp=1&amp;bbb=1"/>
          <p:cNvSpPr/>
          <p:nvPr/>
        </p:nvSpPr>
        <p:spPr>
          <a:xfrm>
            <a:off x="4032504"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25" name="O_0#目录1:87e8f86ae.fixed?vcp=1&amp;color=255,255,255&amp;vtp=1&amp;bbb=1"/>
          <p:cNvSpPr/>
          <p:nvPr/>
        </p:nvSpPr>
        <p:spPr>
          <a:xfrm>
            <a:off x="8348472"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26" name="O_0#目录1:87e8f86ae.fixed?vcp=1&amp;color=255,255,255&amp;vtp=1&amp;bbb=1"/>
          <p:cNvSpPr/>
          <p:nvPr/>
        </p:nvSpPr>
        <p:spPr>
          <a:xfrm>
            <a:off x="4032504"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03</a:t>
            </a:r>
            <a:endParaRPr lang="en-US" altLang="zh-CN" sz="2400" dirty="0"/>
          </a:p>
        </p:txBody>
      </p:sp>
      <p:sp>
        <p:nvSpPr>
          <p:cNvPr id="27" name="O_0#目录1:87e8f86ae.fixed?vcp=1&amp;color=255,255,255&amp;vtp=1&amp;bbb=1"/>
          <p:cNvSpPr/>
          <p:nvPr/>
        </p:nvSpPr>
        <p:spPr>
          <a:xfrm>
            <a:off x="8348472"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04</a:t>
            </a:r>
            <a:endParaRPr lang="en-US" altLang="zh-CN" sz="2400" dirty="0"/>
          </a:p>
        </p:txBody>
      </p:sp>
      <p:sp>
        <p:nvSpPr>
          <p:cNvPr id="28" name="O_0#目录1:87e8f86ae.fixed?vcp=1&amp;color=255,255,255&amp;vtp=1&amp;bbb=1"/>
          <p:cNvSpPr/>
          <p:nvPr/>
        </p:nvSpPr>
        <p:spPr>
          <a:xfrm>
            <a:off x="4032504" y="552297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05</a:t>
            </a:r>
            <a:endParaRPr lang="en-US" altLang="zh-CN" sz="2400" dirty="0"/>
          </a:p>
        </p:txBody>
      </p:sp>
      <p:sp>
        <p:nvSpPr>
          <p:cNvPr id="29" name="O_0#目录1:87e8f86ae.fixed?lid=87e8f86ae&amp;vcp=1&amp;color=0,55,96&amp;vtp=1&amp;bbb=1">
            <a:hlinkClick r:id="rId3" action="ppaction://hlinksldjump"/>
          </p:cNvPr>
          <p:cNvSpPr/>
          <p:nvPr/>
        </p:nvSpPr>
        <p:spPr>
          <a:xfrm>
            <a:off x="4965192"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30" name="O_0#目录1:87e8f86ae.fixed?lid=4af6deeaf&amp;vcp=1&amp;color=0,55,96&amp;vtp=1&amp;bbb=1">
            <a:hlinkClick r:id="rId6" action="ppaction://hlinksldjump"/>
          </p:cNvPr>
          <p:cNvSpPr/>
          <p:nvPr/>
        </p:nvSpPr>
        <p:spPr>
          <a:xfrm>
            <a:off x="9290304"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
        <p:nvSpPr>
          <p:cNvPr id="31" name="O_0#目录1:87e8f86ae.fixed?lid=52a33ef91&amp;vcp=1&amp;color=0,55,96&amp;vtp=1&amp;bbb=1">
            <a:hlinkClick r:id="rId9" action="ppaction://hlinksldjump"/>
          </p:cNvPr>
          <p:cNvSpPr/>
          <p:nvPr/>
        </p:nvSpPr>
        <p:spPr>
          <a:xfrm>
            <a:off x="4965192"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易错记</a:t>
            </a:r>
            <a:endParaRPr lang="en-US" altLang="zh-CN" sz="2400" dirty="0"/>
          </a:p>
        </p:txBody>
      </p:sp>
      <p:sp>
        <p:nvSpPr>
          <p:cNvPr id="32" name="O_0#目录1:87e8f86ae.fixed?lid=359c40e15&amp;vcp=1&amp;color=0,55,96&amp;vtp=1&amp;bbb=1">
            <a:hlinkClick r:id="rId11" action="ppaction://hlinksldjump"/>
          </p:cNvPr>
          <p:cNvSpPr/>
          <p:nvPr/>
        </p:nvSpPr>
        <p:spPr>
          <a:xfrm>
            <a:off x="9290304"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题型诀</a:t>
            </a:r>
            <a:endParaRPr lang="en-US" altLang="zh-CN" sz="2400" dirty="0"/>
          </a:p>
        </p:txBody>
      </p:sp>
      <p:sp>
        <p:nvSpPr>
          <p:cNvPr id="33" name="O_0#目录1:87e8f86ae.fixed?lid=366477a44&amp;vcp=1&amp;color=0,55,96&amp;vtp=1&amp;bbb=1">
            <a:hlinkClick r:id="rId21" action="ppaction://hlinksldjump"/>
          </p:cNvPr>
          <p:cNvSpPr/>
          <p:nvPr/>
        </p:nvSpPr>
        <p:spPr>
          <a:xfrm>
            <a:off x="4965192" y="566928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巩固练</a:t>
            </a:r>
            <a:endParaRPr lang="en-US" altLang="zh-CN" sz="2400"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48&amp;si=48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30_1#6c3ee023d?vaa=1&amp;vcp=1&amp;vop=1&amp;pid=d200eafd1&amp;color=36,64,97&amp;vtp=1&amp;bt=1&amp;bbb=1&amp;hb=1"/>
              <p:cNvSpPr/>
              <p:nvPr/>
            </p:nvSpPr>
            <p:spPr>
              <a:xfrm>
                <a:off x="539496" y="2134856"/>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6-2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Times New Roman" pitchFamily="34" charset="0"/>
                    <a:ea typeface="微软雅黑" pitchFamily="34" charset="-122"/>
                    <a:cs typeface="Times New Roman" pitchFamily="34" charset="-120"/>
                  </a:rPr>
                  <a:t>已知等差数列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的公差</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oMath>
                </a14:m>
                <a:r>
                  <a:rPr lang="en-US" altLang="zh-CN" sz="1800" b="0" i="0" dirty="0">
                    <a:solidFill>
                      <a:srgbClr val="244061"/>
                    </a:solidFill>
                    <a:latin typeface="Times New Roman" pitchFamily="34" charset="0"/>
                    <a:ea typeface="微软雅黑" pitchFamily="34" charset="-122"/>
                    <a:cs typeface="Times New Roman" pitchFamily="34" charset="-120"/>
                  </a:rPr>
                  <a:t>和首项</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都不等于0，且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成等比数列</a:t>
                </a:r>
                <a:r>
                  <a:rPr lang="en-US" altLang="zh-CN" sz="1800" b="0" i="0">
                    <a:solidFill>
                      <a:srgbClr val="244061"/>
                    </a:solidFill>
                    <a:latin typeface="Times New Roman" pitchFamily="34" charset="0"/>
                    <a:ea typeface="微软雅黑" pitchFamily="34" charset="-122"/>
                    <a:cs typeface="Times New Roman" pitchFamily="34" charset="-120"/>
                  </a:rPr>
                  <a:t>，则下列说法正确的是</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130_1#6c3ee023d?vaa=1&amp;vcp=1&amp;vop=1&amp;pid=d200eafd1&amp;color=36,64,97&amp;vtp=1&amp;bt=1&amp;bbb=1&amp;hb=1"/>
              <p:cNvSpPr>
                <a:spLocks noRot="1" noChangeAspect="1" noMove="1" noResize="1" noEditPoints="1" noAdjustHandles="1" noChangeArrowheads="1" noChangeShapeType="1" noTextEdit="1"/>
              </p:cNvSpPr>
              <p:nvPr/>
            </p:nvSpPr>
            <p:spPr>
              <a:xfrm>
                <a:off x="539496" y="2134856"/>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7_AN.132_1#6c3ee023d.bracket?vaa=1&amp;vcp=1&amp;vop=1&amp;pid=d200eafd1&amp;color=36,64,97&amp;vpa=21&amp;vtp=1&amp;bbb=1"/>
          <p:cNvSpPr/>
          <p:nvPr/>
        </p:nvSpPr>
        <p:spPr>
          <a:xfrm>
            <a:off x="726821" y="2633077"/>
            <a:ext cx="52387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30_2#6c3ee023d.choices?vaa=1&amp;vcp=1&amp;vop=1&amp;pid=d200eafd1&amp;color=36,64,97&amp;vtp=1&amp;bbb=1"/>
              <p:cNvSpPr/>
              <p:nvPr/>
            </p:nvSpPr>
            <p:spPr>
              <a:xfrm>
                <a:off x="539496" y="2909937"/>
                <a:ext cx="11109960" cy="584200"/>
              </a:xfrm>
              <a:prstGeom prst="rect">
                <a:avLst/>
              </a:prstGeom>
              <a:noFill/>
              <a:ln/>
            </p:spPr>
            <p:txBody>
              <a:bodyPr wrap="none" lIns="0" tIns="0" rIns="0" bIns="0" rtlCol="0" anchor="t"/>
              <a:lstStyle/>
              <a:p>
                <a:pPr latinLnBrk="1">
                  <a:lnSpc>
                    <a:spcPts val="4600"/>
                  </a:lnSpc>
                  <a:tabLst>
                    <a:tab pos="3053715" algn="l"/>
                    <a:tab pos="6107430" algn="l"/>
                    <a:tab pos="87039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den>
                    </m:f>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den>
                    </m:f>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𝑑</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130_2#6c3ee023d.choices?vaa=1&amp;vcp=1&amp;vop=1&amp;pid=d200eafd1&amp;color=36,64,97&amp;vtp=1&amp;bbb=1"/>
              <p:cNvSpPr>
                <a:spLocks noRot="1" noChangeAspect="1" noMove="1" noResize="1" noEditPoints="1" noAdjustHandles="1" noChangeArrowheads="1" noChangeShapeType="1" noTextEdit="1"/>
              </p:cNvSpPr>
              <p:nvPr/>
            </p:nvSpPr>
            <p:spPr>
              <a:xfrm>
                <a:off x="539496" y="2909937"/>
                <a:ext cx="11109960" cy="584200"/>
              </a:xfrm>
              <a:prstGeom prst="rect">
                <a:avLst/>
              </a:prstGeom>
              <a:blipFill>
                <a:blip r:embed="rId4"/>
                <a:stretch>
                  <a:fillRect l="-1317" b="-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31_1#6c3ee023d?vaa=1&amp;vcp=1&amp;vop=1&amp;pid=d200eafd1&amp;color=36,64,97&amp;vtp=1&amp;bbb=1&amp;hb=1"/>
              <p:cNvSpPr/>
              <p:nvPr/>
            </p:nvSpPr>
            <p:spPr>
              <a:xfrm>
                <a:off x="539496" y="3494137"/>
                <a:ext cx="11109960" cy="13208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成等比数列，得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2</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𝑑</m:t>
                        </m:r>
                      </m:e>
                    </m:d>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0" i="0">
                            <a:solidFill>
                              <a:srgbClr val="003760"/>
                            </a:solidFill>
                            <a:latin typeface="Cambria Math" pitchFamily="34" charset="0"/>
                            <a:ea typeface="Cambria Math" pitchFamily="34" charset="-122"/>
                            <a:cs typeface="Cambria Math" pitchFamily="34" charset="-120"/>
                          </a:rPr>
                          <m:t>𝑑</m:t>
                        </m:r>
                      </m:e>
                    </m:d>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𝑑</m:t>
                            </m:r>
                          </m:e>
                        </m:d>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，又公差</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和首项</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都不等于0，则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，故C正确，D错误；</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5</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9</m:t>
                            </m:r>
                          </m:sub>
                        </m:sSub>
                      </m:num>
                      <m:den>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3</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4</m:t>
                            </m:r>
                          </m:sub>
                        </m:sSub>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+12</m:t>
                        </m:r>
                        <m:r>
                          <a:rPr lang="en-US" altLang="zh-CN" b="0" i="0">
                            <a:solidFill>
                              <a:srgbClr val="003760"/>
                            </a:solidFill>
                            <a:latin typeface="Cambria Math" pitchFamily="34" charset="0"/>
                            <a:ea typeface="Cambria Math" pitchFamily="34" charset="-122"/>
                            <a:cs typeface="Cambria Math" pitchFamily="34" charset="-120"/>
                          </a:rPr>
                          <m:t>𝑑</m:t>
                        </m:r>
                      </m:num>
                      <m:den>
                        <m:r>
                          <a:rPr lang="en-US" altLang="zh-CN" b="0" i="0">
                            <a:solidFill>
                              <a:srgbClr val="003760"/>
                            </a:solidFill>
                            <a:latin typeface="Cambria Math" pitchFamily="34" charset="0"/>
                            <a:ea typeface="Cambria Math" pitchFamily="34" charset="-122"/>
                            <a:cs typeface="Cambria Math" pitchFamily="34" charset="-120"/>
                          </a:rPr>
                          <m:t>2</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+5</m:t>
                        </m:r>
                        <m:r>
                          <a:rPr lang="en-US" altLang="zh-CN" b="0" i="0">
                            <a:solidFill>
                              <a:srgbClr val="003760"/>
                            </a:solidFill>
                            <a:latin typeface="Cambria Math" pitchFamily="34" charset="0"/>
                            <a:ea typeface="Cambria Math" pitchFamily="34" charset="-122"/>
                            <a:cs typeface="Cambria Math" pitchFamily="34" charset="-120"/>
                          </a:rPr>
                          <m:t>𝑑</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18</m:t>
                        </m:r>
                        <m:r>
                          <a:rPr lang="en-US" altLang="zh-CN" b="0" i="0">
                            <a:solidFill>
                              <a:srgbClr val="003760"/>
                            </a:solidFill>
                            <a:latin typeface="Cambria Math" pitchFamily="34" charset="0"/>
                            <a:ea typeface="Cambria Math" pitchFamily="34" charset="-122"/>
                            <a:cs typeface="Cambria Math" pitchFamily="34" charset="-120"/>
                          </a:rPr>
                          <m:t>𝑑</m:t>
                        </m:r>
                      </m:num>
                      <m:den>
                        <m:r>
                          <a:rPr lang="en-US" altLang="zh-CN" b="0" i="0">
                            <a:solidFill>
                              <a:srgbClr val="003760"/>
                            </a:solidFill>
                            <a:latin typeface="Cambria Math" pitchFamily="34" charset="0"/>
                            <a:ea typeface="Cambria Math" pitchFamily="34" charset="-122"/>
                            <a:cs typeface="Cambria Math" pitchFamily="34" charset="-120"/>
                          </a:rPr>
                          <m:t>9</m:t>
                        </m:r>
                        <m:r>
                          <a:rPr lang="en-US" altLang="zh-CN" b="0" i="0">
                            <a:solidFill>
                              <a:srgbClr val="003760"/>
                            </a:solidFill>
                            <a:latin typeface="Cambria Math" pitchFamily="34" charset="0"/>
                            <a:ea typeface="Cambria Math" pitchFamily="34" charset="-122"/>
                            <a:cs typeface="Cambria Math" pitchFamily="34" charset="-120"/>
                          </a:rPr>
                          <m:t>𝑑</m:t>
                        </m:r>
                      </m:den>
                    </m:f>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，故A错误，B正确．故选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7_AS.131_1#6c3ee023d?vaa=1&amp;vcp=1&amp;vop=1&amp;pid=d200eafd1&amp;color=36,64,97&amp;vtp=1&amp;bbb=1&amp;hb=1"/>
              <p:cNvSpPr>
                <a:spLocks noRot="1" noChangeAspect="1" noMove="1" noResize="1" noEditPoints="1" noAdjustHandles="1" noChangeArrowheads="1" noChangeShapeType="1" noTextEdit="1"/>
              </p:cNvSpPr>
              <p:nvPr/>
            </p:nvSpPr>
            <p:spPr>
              <a:xfrm>
                <a:off x="539496" y="3494137"/>
                <a:ext cx="11109960" cy="1320800"/>
              </a:xfrm>
              <a:prstGeom prst="rect">
                <a:avLst/>
              </a:prstGeom>
              <a:blipFill>
                <a:blip r:embed="rId5"/>
                <a:stretch>
                  <a:fillRect l="-1317" r="-823" b="-36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9&amp;si=49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34_1#d95a5645f?vaa=1&amp;vcp=1&amp;vop=1&amp;pid=d200eafd1&amp;color=36,64,97&amp;vtp=1&amp;bt=1&amp;bbb=1"/>
              <p:cNvSpPr/>
              <p:nvPr/>
            </p:nvSpPr>
            <p:spPr>
              <a:xfrm>
                <a:off x="539496" y="234288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6-3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已知在等比数列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12</m:t>
                        </m:r>
                      </m:sub>
                    </m:sSub>
                    <m:r>
                      <a:rPr lang="en-US" altLang="zh-CN" sz="1800" b="0" i="0" smtClean="0">
                        <a:solidFill>
                          <a:srgbClr val="244061"/>
                        </a:solidFill>
                        <a:latin typeface="Cambria Math" pitchFamily="34" charset="0"/>
                        <a:ea typeface="Cambria Math" pitchFamily="34" charset="-122"/>
                        <a:cs typeface="Cambria Math" pitchFamily="34" charset="-120"/>
                      </a:rPr>
                      <m:t>=4</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11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34_1#d95a5645f?vaa=1&amp;vcp=1&amp;vop=1&amp;pid=d200eafd1&amp;color=36,64,97&amp;vtp=1&amp;bt=1&amp;bbb=1"/>
              <p:cNvSpPr>
                <a:spLocks noRot="1" noChangeAspect="1" noMove="1" noResize="1" noEditPoints="1" noAdjustHandles="1" noChangeArrowheads="1" noChangeShapeType="1" noTextEdit="1"/>
              </p:cNvSpPr>
              <p:nvPr/>
            </p:nvSpPr>
            <p:spPr>
              <a:xfrm>
                <a:off x="539496" y="234288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7_AN.136_1#d95a5645f.bracket?vaa=1&amp;vcp=1&amp;vop=1&amp;pid=d200eafd1&amp;color=36,64,97&amp;vpa=22&amp;vtp=1"/>
          <p:cNvSpPr/>
          <p:nvPr/>
        </p:nvSpPr>
        <p:spPr>
          <a:xfrm>
            <a:off x="9779318" y="242238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p:sp>
        <p:nvSpPr>
          <p:cNvPr id="4" name="QC_7_BD.134_2#d95a5645f.choices?vaa=1&amp;vcp=1&amp;vop=1&amp;pid=d200eafd1&amp;color=36,64,97&amp;vtp=1&amp;bbb=1"/>
          <p:cNvSpPr/>
          <p:nvPr/>
        </p:nvSpPr>
        <p:spPr>
          <a:xfrm>
            <a:off x="539496" y="2714992"/>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.3</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C.7</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135_1#d95a5645f?vaa=1&amp;vcp=1&amp;vop=1&amp;pid=d200eafd1&amp;color=36,64,97&amp;vtp=1&amp;bbb=1"/>
              <p:cNvSpPr/>
              <p:nvPr/>
            </p:nvSpPr>
            <p:spPr>
              <a:xfrm>
                <a:off x="539496" y="3079482"/>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是等比数列，</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=4</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（舍去），</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11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xmlns="">
          <p:sp>
            <p:nvSpPr>
              <p:cNvPr id="5" name="QC_7_AS.135_1#d95a5645f?vaa=1&amp;vcp=1&amp;vop=1&amp;pid=d200eafd1&amp;color=36,64,97&amp;vtp=1&amp;bbb=1"/>
              <p:cNvSpPr>
                <a:spLocks noRot="1" noChangeAspect="1" noMove="1" noResize="1" noEditPoints="1" noAdjustHandles="1" noChangeArrowheads="1" noChangeShapeType="1" noTextEdit="1"/>
              </p:cNvSpPr>
              <p:nvPr/>
            </p:nvSpPr>
            <p:spPr>
              <a:xfrm>
                <a:off x="539496" y="3079482"/>
                <a:ext cx="11109960" cy="1611440"/>
              </a:xfrm>
              <a:prstGeom prst="rect">
                <a:avLst/>
              </a:prstGeom>
              <a:blipFill>
                <a:blip r:embed="rId4"/>
                <a:stretch>
                  <a:fillRect l="-1317" b="-86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0&amp;si=50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38_1#b7d6d6679?vcp=1&amp;vop=1&amp;pid=d200eafd1&amp;color=36,64,97&amp;vtp=1&amp;bt=1&amp;bbb=1"/>
              <p:cNvSpPr/>
              <p:nvPr/>
            </p:nvSpPr>
            <p:spPr>
              <a:xfrm>
                <a:off x="539496" y="2493568"/>
                <a:ext cx="11109960" cy="525844"/>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6-4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𝑐</m:t>
                    </m:r>
                  </m:oMath>
                </a14:m>
                <a:r>
                  <a:rPr lang="en-US" altLang="zh-CN" sz="1800" b="0" i="0" dirty="0">
                    <a:solidFill>
                      <a:srgbClr val="244061"/>
                    </a:solidFill>
                    <a:latin typeface="Times New Roman" pitchFamily="34" charset="0"/>
                    <a:ea typeface="微软雅黑" pitchFamily="34" charset="-122"/>
                    <a:cs typeface="Times New Roman" pitchFamily="34" charset="-120"/>
                  </a:rPr>
                  <a:t>是实数，且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m:t>
                    </m:r>
                    <m:r>
                      <a:rPr lang="en-US" altLang="zh-CN" sz="1800" b="0" i="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5</m:t>
                    </m:r>
                    <m:r>
                      <a:rPr lang="en-US" altLang="zh-CN" sz="1800" b="0" i="0">
                        <a:solidFill>
                          <a:srgbClr val="244061"/>
                        </a:solidFill>
                        <a:latin typeface="Cambria Math" pitchFamily="34" charset="0"/>
                        <a:ea typeface="Cambria Math" pitchFamily="34" charset="-122"/>
                        <a:cs typeface="Cambria Math" pitchFamily="34" charset="-120"/>
                      </a:rPr>
                      <m:t>𝑐</m:t>
                    </m:r>
                  </m:oMath>
                </a14:m>
                <a:r>
                  <a:rPr lang="en-US" altLang="zh-CN" sz="1800" b="0" i="0" dirty="0">
                    <a:solidFill>
                      <a:srgbClr val="244061"/>
                    </a:solidFill>
                    <a:latin typeface="Times New Roman" pitchFamily="34" charset="0"/>
                    <a:ea typeface="微软雅黑" pitchFamily="34" charset="-122"/>
                    <a:cs typeface="Times New Roman" pitchFamily="34" charset="-120"/>
                  </a:rPr>
                  <a:t>成等比数列，</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𝑎</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𝑏</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𝑐</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成等差数列，求</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𝑎</m:t>
                        </m:r>
                      </m:num>
                      <m:den>
                        <m:r>
                          <a:rPr lang="en-US" altLang="zh-CN" sz="1800" b="0" i="0">
                            <a:solidFill>
                              <a:srgbClr val="244061"/>
                            </a:solidFill>
                            <a:latin typeface="Cambria Math" pitchFamily="34" charset="0"/>
                            <a:ea typeface="Cambria Math" pitchFamily="34" charset="-122"/>
                            <a:cs typeface="Cambria Math" pitchFamily="34" charset="-120"/>
                          </a:rPr>
                          <m:t>𝑐</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𝑐</m:t>
                        </m:r>
                      </m:num>
                      <m:den>
                        <m:r>
                          <a:rPr lang="en-US" altLang="zh-CN" sz="1800" b="0" i="0">
                            <a:solidFill>
                              <a:srgbClr val="244061"/>
                            </a:solidFill>
                            <a:latin typeface="Cambria Math" pitchFamily="34" charset="0"/>
                            <a:ea typeface="Cambria Math" pitchFamily="34" charset="-122"/>
                            <a:cs typeface="Cambria Math" pitchFamily="34" charset="-120"/>
                          </a:rPr>
                          <m:t>𝑎</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a:t>
                </a:r>
                <a:endParaRPr lang="en-US" altLang="zh-CN" sz="1800" dirty="0"/>
              </a:p>
            </p:txBody>
          </p:sp>
        </mc:Choice>
        <mc:Fallback xmlns="">
          <p:sp>
            <p:nvSpPr>
              <p:cNvPr id="2" name="QO_7_BD.138_1#b7d6d6679?vcp=1&amp;vop=1&amp;pid=d200eafd1&amp;color=36,64,97&amp;vtp=1&amp;bt=1&amp;bbb=1"/>
              <p:cNvSpPr>
                <a:spLocks noRot="1" noChangeAspect="1" noMove="1" noResize="1" noEditPoints="1" noAdjustHandles="1" noChangeArrowheads="1" noChangeShapeType="1" noTextEdit="1"/>
              </p:cNvSpPr>
              <p:nvPr/>
            </p:nvSpPr>
            <p:spPr>
              <a:xfrm>
                <a:off x="539496" y="2493568"/>
                <a:ext cx="11109960" cy="525844"/>
              </a:xfrm>
              <a:prstGeom prst="rect">
                <a:avLst/>
              </a:prstGeom>
              <a:blipFill>
                <a:blip r:embed="rId3"/>
                <a:stretch>
                  <a:fillRect l="-1317" b="-162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39_1#b7d6d6679?vcp=1&amp;vop=1&amp;pid=d200eafd1&amp;color=36,64,97&amp;vtp=1&amp;bbb=1&amp;hb=1"/>
              <p:cNvSpPr/>
              <p:nvPr/>
            </p:nvSpPr>
            <p:spPr>
              <a:xfrm>
                <a:off x="539496" y="3024238"/>
                <a:ext cx="11109960" cy="1549400"/>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𝑏</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𝑐</m:t>
                    </m:r>
                  </m:oMath>
                </a14:m>
                <a:r>
                  <a:rPr lang="en-US" altLang="zh-CN" sz="1800" b="0" i="0" dirty="0">
                    <a:solidFill>
                      <a:srgbClr val="6565FF"/>
                    </a:solidFill>
                    <a:latin typeface="Times New Roman" pitchFamily="34" charset="0"/>
                    <a:ea typeface="微软雅黑" pitchFamily="34" charset="-122"/>
                    <a:cs typeface="Times New Roman" pitchFamily="34" charset="-120"/>
                  </a:rPr>
                  <a:t>成等比数列，所以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𝑏</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𝑐</m:t>
                    </m:r>
                  </m:oMath>
                </a14:m>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𝑎</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𝑏</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𝑐</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成等差数列，所以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𝑏</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𝑎</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𝑐</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．联立</a:t>
                </a:r>
              </a:p>
              <a:p>
                <a:pPr latinLnBrk="1">
                  <a:lnSpc>
                    <a:spcPts val="7600"/>
                  </a:lnSpc>
                </a:pPr>
                <a14:m>
                  <m:oMath xmlns:m="http://schemas.openxmlformats.org/officeDocument/2006/math">
                    <m:d>
                      <m:dPr>
                        <m:begChr m:val="{"/>
                        <m:end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b="0" i="0">
                                        <a:solidFill>
                                          <a:srgbClr val="6565FF"/>
                                        </a:solidFill>
                                        <a:latin typeface="Cambria Math" pitchFamily="34" charset="0"/>
                                        <a:ea typeface="Cambria Math" pitchFamily="34" charset="-122"/>
                                        <a:cs typeface="Cambria Math" pitchFamily="34" charset="-120"/>
                                      </a:rPr>
                                      <m:t>4</m:t>
                                    </m:r>
                                    <m:r>
                                      <a:rPr lang="en-US" altLang="zh-CN" b="0" i="0">
                                        <a:solidFill>
                                          <a:srgbClr val="6565FF"/>
                                        </a:solidFill>
                                        <a:latin typeface="Cambria Math" pitchFamily="34" charset="0"/>
                                        <a:ea typeface="Cambria Math" pitchFamily="34" charset="-122"/>
                                        <a:cs typeface="Cambria Math" pitchFamily="34" charset="-120"/>
                                      </a:rPr>
                                      <m:t>𝑏</m:t>
                                    </m:r>
                                  </m:e>
                                </m:d>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𝑎</m:t>
                            </m:r>
                            <m:r>
                              <a:rPr lang="en-US" altLang="zh-CN" b="0" i="0">
                                <a:solidFill>
                                  <a:srgbClr val="6565FF"/>
                                </a:solidFill>
                                <a:latin typeface="Cambria Math" pitchFamily="34" charset="0"/>
                                <a:ea typeface="Cambria Math" pitchFamily="34" charset="-122"/>
                                <a:cs typeface="Cambria Math" pitchFamily="34" charset="-120"/>
                              </a:rPr>
                              <m:t>⋅5</m:t>
                            </m:r>
                            <m:r>
                              <a:rPr lang="en-US" altLang="zh-CN" b="0" i="0">
                                <a:solidFill>
                                  <a:srgbClr val="6565FF"/>
                                </a:solidFill>
                                <a:latin typeface="Cambria Math" pitchFamily="34" charset="0"/>
                                <a:ea typeface="Cambria Math" pitchFamily="34" charset="-122"/>
                                <a:cs typeface="Cambria Math" pitchFamily="34" charset="-120"/>
                              </a:rPr>
                              <m:t>𝑐</m:t>
                            </m:r>
                            <m:r>
                              <a:rPr lang="en-US" altLang="zh-CN" b="0" i="0">
                                <a:solidFill>
                                  <a:srgbClr val="6565FF"/>
                                </a:solidFill>
                                <a:latin typeface="Cambria Math" pitchFamily="34" charset="0"/>
                                <a:ea typeface="Cambria Math" pitchFamily="34" charset="-122"/>
                                <a:cs typeface="Cambria Math" pitchFamily="34" charset="-120"/>
                              </a:rPr>
                              <m:t>,</m:t>
                            </m:r>
                          </m:e>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𝑏</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𝑎</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𝑐</m:t>
                                </m:r>
                              </m:den>
                            </m:f>
                            <m:r>
                              <a:rPr lang="en-US" altLang="zh-CN" b="0" i="0">
                                <a:solidFill>
                                  <a:srgbClr val="6565FF"/>
                                </a:solidFill>
                                <a:latin typeface="Cambria Math" pitchFamily="34" charset="0"/>
                                <a:ea typeface="Cambria Math" pitchFamily="34" charset="-122"/>
                                <a:cs typeface="Cambria Math" pitchFamily="34" charset="-120"/>
                              </a:rPr>
                              <m:t>,</m:t>
                            </m:r>
                          </m:e>
                        </m:eqArr>
                      </m:e>
                    </m:d>
                  </m:oMath>
                </a14:m>
                <a:r>
                  <a:rPr lang="en-US" altLang="zh-CN" b="0" i="0" dirty="0">
                    <a:solidFill>
                      <a:srgbClr val="6565FF"/>
                    </a:solidFill>
                    <a:latin typeface="Times New Roman" pitchFamily="34" charset="0"/>
                    <a:ea typeface="微软雅黑" pitchFamily="34" charset="-122"/>
                    <a:cs typeface="Times New Roman" pitchFamily="34" charset="-120"/>
                  </a:rPr>
                  <a:t>消去</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𝑏</m:t>
                    </m:r>
                  </m:oMath>
                </a14:m>
                <a:r>
                  <a:rPr lang="en-US" altLang="zh-CN"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𝑎</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𝑐</m:t>
                                </m:r>
                              </m:den>
                            </m:f>
                          </m:e>
                        </m:d>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⋅15</m:t>
                    </m:r>
                    <m:r>
                      <a:rPr lang="en-US" altLang="zh-CN" b="0" i="0">
                        <a:solidFill>
                          <a:srgbClr val="6565FF"/>
                        </a:solidFill>
                        <a:latin typeface="Cambria Math" pitchFamily="34" charset="0"/>
                        <a:ea typeface="Cambria Math" pitchFamily="34" charset="-122"/>
                        <a:cs typeface="Cambria Math" pitchFamily="34" charset="-120"/>
                      </a:rPr>
                      <m:t>𝑎𝑐</m:t>
                    </m:r>
                    <m:r>
                      <a:rPr lang="en-US" altLang="zh-CN" b="0" i="0">
                        <a:solidFill>
                          <a:srgbClr val="6565FF"/>
                        </a:solidFill>
                        <a:latin typeface="Cambria Math" pitchFamily="34" charset="0"/>
                        <a:ea typeface="Cambria Math" pitchFamily="34" charset="-122"/>
                        <a:cs typeface="Cambria Math" pitchFamily="34" charset="-120"/>
                      </a:rPr>
                      <m:t>=64</m:t>
                    </m:r>
                  </m:oMath>
                </a14:m>
                <a:r>
                  <a:rPr lang="en-US" altLang="zh-CN"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𝑎</m:t>
                                </m:r>
                              </m:e>
                              <m:sup>
                                <m:r>
                                  <a:rPr lang="en-US" altLang="zh-CN" b="0" i="0">
                                    <a:solidFill>
                                      <a:srgbClr val="6565FF"/>
                                    </a:solidFill>
                                    <a:latin typeface="Cambria Math" pitchFamily="34" charset="0"/>
                                    <a:ea typeface="Cambria Math" pitchFamily="34" charset="-122"/>
                                    <a:cs typeface="Cambria Math" pitchFamily="34" charset="-120"/>
                                  </a:rPr>
                                  <m:t>2</m:t>
                                </m:r>
                              </m:sup>
                            </m:sSup>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𝑐</m:t>
                                </m:r>
                              </m:e>
                              <m:sup>
                                <m:r>
                                  <a:rPr lang="en-US" altLang="zh-CN" b="0" i="0">
                                    <a:solidFill>
                                      <a:srgbClr val="6565FF"/>
                                    </a:solidFill>
                                    <a:latin typeface="Cambria Math" pitchFamily="34" charset="0"/>
                                    <a:ea typeface="Cambria Math" pitchFamily="34" charset="-122"/>
                                    <a:cs typeface="Cambria Math" pitchFamily="34" charset="-120"/>
                                  </a:rPr>
                                  <m:t>2</m:t>
                                </m:r>
                              </m:sup>
                            </m:sSup>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𝑎𝑐</m:t>
                            </m:r>
                          </m:den>
                        </m:f>
                      </m:e>
                    </m:d>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𝑎𝑐</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64</m:t>
                        </m:r>
                      </m:num>
                      <m:den>
                        <m:r>
                          <a:rPr lang="en-US" altLang="zh-CN" b="0" i="0">
                            <a:solidFill>
                              <a:srgbClr val="6565FF"/>
                            </a:solidFill>
                            <a:latin typeface="Cambria Math" pitchFamily="34" charset="0"/>
                            <a:ea typeface="Cambria Math" pitchFamily="34" charset="-122"/>
                            <a:cs typeface="Cambria Math" pitchFamily="34" charset="-120"/>
                          </a:rPr>
                          <m:t>15</m:t>
                        </m:r>
                      </m:den>
                    </m:f>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𝑎</m:t>
                        </m:r>
                      </m:num>
                      <m:den>
                        <m:r>
                          <a:rPr lang="en-US" altLang="zh-CN" b="0" i="0">
                            <a:solidFill>
                              <a:srgbClr val="6565FF"/>
                            </a:solidFill>
                            <a:latin typeface="Cambria Math" pitchFamily="34" charset="0"/>
                            <a:ea typeface="Cambria Math" pitchFamily="34" charset="-122"/>
                            <a:cs typeface="Cambria Math" pitchFamily="34" charset="-120"/>
                          </a:rPr>
                          <m:t>𝑐</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𝑐</m:t>
                        </m:r>
                      </m:num>
                      <m:den>
                        <m:r>
                          <a:rPr lang="en-US" altLang="zh-CN" b="0" i="0">
                            <a:solidFill>
                              <a:srgbClr val="6565FF"/>
                            </a:solidFill>
                            <a:latin typeface="Cambria Math" pitchFamily="34" charset="0"/>
                            <a:ea typeface="Cambria Math" pitchFamily="34" charset="-122"/>
                            <a:cs typeface="Cambria Math" pitchFamily="34" charset="-120"/>
                          </a:rPr>
                          <m:t>𝑎</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34</m:t>
                        </m:r>
                      </m:num>
                      <m:den>
                        <m:r>
                          <a:rPr lang="en-US" altLang="zh-CN" b="0" i="0">
                            <a:solidFill>
                              <a:srgbClr val="6565FF"/>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AN.139_1#b7d6d6679?vcp=1&amp;vop=1&amp;pid=d200eafd1&amp;color=36,64,97&amp;vtp=1&amp;bbb=1&amp;hb=1"/>
              <p:cNvSpPr>
                <a:spLocks noRot="1" noChangeAspect="1" noMove="1" noResize="1" noEditPoints="1" noAdjustHandles="1" noChangeArrowheads="1" noChangeShapeType="1" noTextEdit="1"/>
              </p:cNvSpPr>
              <p:nvPr/>
            </p:nvSpPr>
            <p:spPr>
              <a:xfrm>
                <a:off x="539496" y="3024238"/>
                <a:ext cx="11109960" cy="1549400"/>
              </a:xfrm>
              <a:prstGeom prst="rect">
                <a:avLst/>
              </a:prstGeom>
              <a:blipFill>
                <a:blip r:embed="rId4"/>
                <a:stretch>
                  <a:fillRect l="-1317" b="-7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1&amp;si=51checked= 1 &amp; amp; version = 1.0.5checked=1&amp;version=1.0.5checked= 1 &amp; amp; version = 1.0.5checked=1&amp;version=1.0.5">
    <p:spTree>
      <p:nvGrpSpPr>
        <p:cNvPr id="1" name=""/>
        <p:cNvGrpSpPr/>
        <p:nvPr/>
      </p:nvGrpSpPr>
      <p:grpSpPr>
        <a:xfrm>
          <a:off x="0" y="0"/>
          <a:ext cx="0" cy="0"/>
          <a:chOff x="0" y="0"/>
          <a:chExt cx="0" cy="0"/>
        </a:xfrm>
      </p:grpSpPr>
      <p:sp>
        <p:nvSpPr>
          <p:cNvPr id="2" name="C_6_BD#fed6bf281?vcp=1&amp;pid=512e8a00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题型6</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构造等比数列求通项公式</a:t>
            </a:r>
            <a:endParaRPr lang="en-US" altLang="zh-CN" sz="2200" dirty="0"/>
          </a:p>
        </p:txBody>
      </p:sp>
      <mc:AlternateContent xmlns:mc="http://schemas.openxmlformats.org/markup-compatibility/2006" xmlns:a14="http://schemas.microsoft.com/office/drawing/2010/main">
        <mc:Choice Requires="a14">
          <p:sp>
            <p:nvSpPr>
              <p:cNvPr id="3" name="QO_7_BD.140_1#8acf8f4cc?vcp=1&amp;vop=1&amp;pid=fed6bf281&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例7</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[河南开封2025高二期末]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3" name="QO_7_BD.140_1#8acf8f4cc?vcp=1&amp;vop=1&amp;pid=fed6bf281&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EX.141_1#8acf8f4cc?vcp=1&amp;vop=1&amp;pid=fed6bf281&amp;color=36,64,97&amp;vtp=1&amp;bbb=1&amp;hb=1"/>
              <p:cNvSpPr/>
              <p:nvPr/>
            </p:nvSpPr>
            <p:spPr>
              <a:xfrm>
                <a:off x="539496" y="1688171"/>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通过引入参数实现等比数列的转化,即引入参数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𝑘</m:t>
                    </m:r>
                  </m:oMath>
                </a14:m>
                <a:r>
                  <a:rPr lang="en-US" altLang="zh-CN" sz="1800" b="0" i="0" dirty="0">
                    <a:solidFill>
                      <a:srgbClr val="244061"/>
                    </a:solidFill>
                    <a:latin typeface="Times New Roman" pitchFamily="34" charset="0"/>
                    <a:ea typeface="微软雅黑" pitchFamily="34" charset="-122"/>
                    <a:cs typeface="Times New Roman" pitchFamily="34" charset="-120"/>
                  </a:rPr>
                  <a:t>，使</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=2</m:t>
                    </m:r>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𝑘</m:t>
                        </m:r>
                      </m:e>
                    </m:d>
                  </m:oMath>
                </a14:m>
                <a:r>
                  <a:rPr lang="en-US" altLang="zh-CN" sz="1800" b="0" i="0" dirty="0">
                    <a:solidFill>
                      <a:srgbClr val="244061"/>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为等比数列</a:t>
                </a:r>
                <a:r>
                  <a:rPr lang="en-US" altLang="zh-CN" b="0" i="0" dirty="0">
                    <a:solidFill>
                      <a:srgbClr val="244061"/>
                    </a:solidFill>
                    <a:latin typeface="Times New Roman" pitchFamily="34" charset="0"/>
                    <a:ea typeface="微软雅黑" pitchFamily="34" charset="-122"/>
                    <a:cs typeface="Times New Roman" pitchFamily="34" charset="-120"/>
                  </a:rPr>
                  <a:t>;也可通过观察递推公式的特征，直接消去常数，转化为等比数列求通项公式．</a:t>
                </a:r>
                <a:endParaRPr lang="en-US" altLang="zh-CN" dirty="0"/>
              </a:p>
            </p:txBody>
          </p:sp>
        </mc:Choice>
        <mc:Fallback xmlns="">
          <p:sp>
            <p:nvSpPr>
              <p:cNvPr id="4" name="QO_7_EX.141_1#8acf8f4cc?vcp=1&amp;vop=1&amp;pid=fed6bf281&amp;color=36,64,97&amp;vtp=1&amp;bbb=1&amp;hb=1"/>
              <p:cNvSpPr>
                <a:spLocks noRot="1" noChangeAspect="1" noMove="1" noResize="1" noEditPoints="1" noAdjustHandles="1" noChangeArrowheads="1" noChangeShapeType="1" noTextEdit="1"/>
              </p:cNvSpPr>
              <p:nvPr/>
            </p:nvSpPr>
            <p:spPr>
              <a:xfrm>
                <a:off x="539496" y="1688171"/>
                <a:ext cx="11109960" cy="773240"/>
              </a:xfrm>
              <a:prstGeom prst="rect">
                <a:avLst/>
              </a:prstGeom>
              <a:blipFill>
                <a:blip r:embed="rId4"/>
                <a:stretch>
                  <a:fillRect l="-1317"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142_1#8acf8f4cc?vcp=1&amp;vop=1&amp;pid=fed6bf281&amp;color=36,64,97&amp;vtp=1&amp;bbb=1&amp;hb=1"/>
              <p:cNvSpPr/>
              <p:nvPr/>
            </p:nvSpPr>
            <p:spPr>
              <a:xfrm>
                <a:off x="539496" y="2469856"/>
                <a:ext cx="11109960" cy="37071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比较得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+1=2≠0</m:t>
                    </m:r>
                  </m:oMath>
                </a14:m>
                <a:r>
                  <a:rPr lang="en-US" altLang="zh-CN" sz="1800" b="0" i="0" dirty="0">
                    <a:solidFill>
                      <a:srgbClr val="6565FF"/>
                    </a:solidFill>
                    <a:latin typeface="Times New Roman" pitchFamily="34" charset="0"/>
                    <a:ea typeface="微软雅黑" pitchFamily="34" charset="-122"/>
                    <a:cs typeface="Times New Roman" pitchFamily="34" charset="-120"/>
                  </a:rPr>
                  <a:t>，所以数列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是以2为首项，2为公比的等比数列，所以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为等比数列，且首项为2，公比为2，</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2</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+1−</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𝑛</m:t>
                        </m:r>
                      </m:sup>
                    </m:sSup>
                  </m:oMath>
                </a14:m>
                <a:r>
                  <a:rPr lang="en-US" altLang="zh-CN"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𝑛</m:t>
                        </m:r>
                      </m:sup>
                    </m:sSup>
                    <m:r>
                      <a:rPr lang="en-US" altLang="zh-CN"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O_7_AN.142_1#8acf8f4cc?vcp=1&amp;vop=1&amp;pid=fed6bf281&amp;color=36,64,97&amp;vtp=1&amp;bbb=1&amp;hb=1"/>
              <p:cNvSpPr>
                <a:spLocks noRot="1" noChangeAspect="1" noMove="1" noResize="1" noEditPoints="1" noAdjustHandles="1" noChangeArrowheads="1" noChangeShapeType="1" noTextEdit="1"/>
              </p:cNvSpPr>
              <p:nvPr/>
            </p:nvSpPr>
            <p:spPr>
              <a:xfrm>
                <a:off x="539496" y="2469856"/>
                <a:ext cx="11109960" cy="3707130"/>
              </a:xfrm>
              <a:prstGeom prst="rect">
                <a:avLst/>
              </a:prstGeom>
              <a:blipFill>
                <a:blip r:embed="rId5"/>
                <a:stretch>
                  <a:fillRect l="-1317" b="-37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Effect transition="in" filter="fade">
                                      <p:cBhvr>
                                        <p:cTn id="44" dur="500"/>
                                        <p:tgtEl>
                                          <p:spTgt spid="5">
                                            <p:txEl>
                                              <p:pRg st="3" end="3"/>
                                            </p:txEl>
                                          </p:spTgt>
                                        </p:tgtEl>
                                      </p:cBhvr>
                                    </p:animEffect>
                                    <p:anim calcmode="lin" valueType="num">
                                      <p:cBhvr>
                                        <p:cTn id="4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4" end="4"/>
                                            </p:txEl>
                                          </p:spTgt>
                                        </p:tgtEl>
                                        <p:attrNameLst>
                                          <p:attrName>style.visibility</p:attrName>
                                        </p:attrNameLst>
                                      </p:cBhvr>
                                      <p:to>
                                        <p:strVal val="visible"/>
                                      </p:to>
                                    </p:set>
                                    <p:animEffect transition="in" filter="fade">
                                      <p:cBhvr>
                                        <p:cTn id="49" dur="500"/>
                                        <p:tgtEl>
                                          <p:spTgt spid="5">
                                            <p:txEl>
                                              <p:pRg st="4" end="4"/>
                                            </p:txEl>
                                          </p:spTgt>
                                        </p:tgtEl>
                                      </p:cBhvr>
                                    </p:animEffect>
                                    <p:anim calcmode="lin" valueType="num">
                                      <p:cBhvr>
                                        <p:cTn id="50"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4" end="4"/>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5">
                                            <p:txEl>
                                              <p:pRg st="5" end="5"/>
                                            </p:txEl>
                                          </p:spTgt>
                                        </p:tgtEl>
                                        <p:attrNameLst>
                                          <p:attrName>style.visibility</p:attrName>
                                        </p:attrNameLst>
                                      </p:cBhvr>
                                      <p:to>
                                        <p:strVal val="visible"/>
                                      </p:to>
                                    </p:set>
                                    <p:animEffect transition="in" filter="fade">
                                      <p:cBhvr>
                                        <p:cTn id="54" dur="500"/>
                                        <p:tgtEl>
                                          <p:spTgt spid="5">
                                            <p:txEl>
                                              <p:pRg st="5" end="5"/>
                                            </p:txEl>
                                          </p:spTgt>
                                        </p:tgtEl>
                                      </p:cBhvr>
                                    </p:animEffect>
                                    <p:anim calcmode="lin" valueType="num">
                                      <p:cBhvr>
                                        <p:cTn id="5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56" dur="500" fill="hold"/>
                                        <p:tgtEl>
                                          <p:spTgt spid="5">
                                            <p:txEl>
                                              <p:pRg st="5" end="5"/>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
                                            <p:txEl>
                                              <p:pRg st="6" end="6"/>
                                            </p:txEl>
                                          </p:spTgt>
                                        </p:tgtEl>
                                        <p:attrNameLst>
                                          <p:attrName>style.visibility</p:attrName>
                                        </p:attrNameLst>
                                      </p:cBhvr>
                                      <p:to>
                                        <p:strVal val="visible"/>
                                      </p:to>
                                    </p:set>
                                    <p:animEffect transition="in" filter="fade">
                                      <p:cBhvr>
                                        <p:cTn id="59" dur="500"/>
                                        <p:tgtEl>
                                          <p:spTgt spid="5">
                                            <p:txEl>
                                              <p:pRg st="6" end="6"/>
                                            </p:txEl>
                                          </p:spTgt>
                                        </p:tgtEl>
                                      </p:cBhvr>
                                    </p:animEffect>
                                    <p:anim calcmode="lin" valueType="num">
                                      <p:cBhvr>
                                        <p:cTn id="60"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61" dur="500" fill="hold"/>
                                        <p:tgtEl>
                                          <p:spTgt spid="5">
                                            <p:txEl>
                                              <p:pRg st="6" end="6"/>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
                                            <p:txEl>
                                              <p:pRg st="7" end="7"/>
                                            </p:txEl>
                                          </p:spTgt>
                                        </p:tgtEl>
                                        <p:attrNameLst>
                                          <p:attrName>style.visibility</p:attrName>
                                        </p:attrNameLst>
                                      </p:cBhvr>
                                      <p:to>
                                        <p:strVal val="visible"/>
                                      </p:to>
                                    </p:set>
                                    <p:animEffect transition="in" filter="fade">
                                      <p:cBhvr>
                                        <p:cTn id="64" dur="500"/>
                                        <p:tgtEl>
                                          <p:spTgt spid="5">
                                            <p:txEl>
                                              <p:pRg st="7" end="7"/>
                                            </p:txEl>
                                          </p:spTgt>
                                        </p:tgtEl>
                                      </p:cBhvr>
                                    </p:animEffect>
                                    <p:anim calcmode="lin" valueType="num">
                                      <p:cBhvr>
                                        <p:cTn id="65"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66" dur="500" fill="hold"/>
                                        <p:tgtEl>
                                          <p:spTgt spid="5">
                                            <p:txEl>
                                              <p:pRg st="7" end="7"/>
                                            </p:tx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5">
                                            <p:txEl>
                                              <p:pRg st="8" end="8"/>
                                            </p:txEl>
                                          </p:spTgt>
                                        </p:tgtEl>
                                        <p:attrNameLst>
                                          <p:attrName>style.visibility</p:attrName>
                                        </p:attrNameLst>
                                      </p:cBhvr>
                                      <p:to>
                                        <p:strVal val="visible"/>
                                      </p:to>
                                    </p:set>
                                    <p:animEffect transition="in" filter="fade">
                                      <p:cBhvr>
                                        <p:cTn id="69" dur="500"/>
                                        <p:tgtEl>
                                          <p:spTgt spid="5">
                                            <p:txEl>
                                              <p:pRg st="8" end="8"/>
                                            </p:txEl>
                                          </p:spTgt>
                                        </p:tgtEl>
                                      </p:cBhvr>
                                    </p:animEffect>
                                    <p:anim calcmode="lin" valueType="num">
                                      <p:cBhvr>
                                        <p:cTn id="70"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71" dur="5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2&amp;si=52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143_1#8acf8f4cc?vcp=1&amp;vop=1&amp;pid=fed6bf281&amp;color=36,64,97&amp;vtp=1&amp;bt=1&amp;bbb=1&amp;hb=1"/>
              <p:cNvSpPr/>
              <p:nvPr/>
            </p:nvSpPr>
            <p:spPr>
              <a:xfrm>
                <a:off x="539496" y="3147523"/>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当已知数列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不是等比数列时，往往需要利用待定系数法构造与之相关的等比数列</a:t>
                </a:r>
                <a:r>
                  <a:rPr lang="en-US" altLang="zh-CN" sz="1800" b="0" i="0">
                    <a:solidFill>
                      <a:srgbClr val="244061"/>
                    </a:solidFill>
                    <a:latin typeface="Times New Roman" pitchFamily="34" charset="0"/>
                    <a:ea typeface="微软雅黑" pitchFamily="34" charset="-122"/>
                    <a:cs typeface="Times New Roman" pitchFamily="34" charset="-120"/>
                  </a:rPr>
                  <a:t>,再利用</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等比数列的通项公式</a:t>
                </a:r>
                <a:r>
                  <a:rPr lang="en-US" altLang="zh-CN" b="0" i="0" dirty="0">
                    <a:solidFill>
                      <a:srgbClr val="244061"/>
                    </a:solidFill>
                    <a:latin typeface="Times New Roman" pitchFamily="34" charset="0"/>
                    <a:ea typeface="微软雅黑" pitchFamily="34" charset="-122"/>
                    <a:cs typeface="Times New Roman" pitchFamily="34" charset="-120"/>
                  </a:rPr>
                  <a:t>，求出包含</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oMath>
                </a14:m>
                <a:r>
                  <a:rPr lang="en-US" altLang="zh-CN" b="0" i="0" dirty="0">
                    <a:solidFill>
                      <a:srgbClr val="244061"/>
                    </a:solidFill>
                    <a:latin typeface="Times New Roman" pitchFamily="34" charset="0"/>
                    <a:ea typeface="微软雅黑" pitchFamily="34" charset="-122"/>
                    <a:cs typeface="Times New Roman" pitchFamily="34" charset="-120"/>
                  </a:rPr>
                  <a:t>的关系式，进而求出数列</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的通项公式.</a:t>
                </a:r>
                <a:endParaRPr lang="en-US" altLang="zh-CN" dirty="0"/>
              </a:p>
            </p:txBody>
          </p:sp>
        </mc:Choice>
        <mc:Fallback xmlns="">
          <p:sp>
            <p:nvSpPr>
              <p:cNvPr id="2" name="QO_7_EX.143_1#8acf8f4cc?vcp=1&amp;vop=1&amp;pid=fed6bf281&amp;color=36,64,97&amp;vtp=1&amp;bt=1&amp;bbb=1&amp;hb=1"/>
              <p:cNvSpPr>
                <a:spLocks noRot="1" noChangeAspect="1" noMove="1" noResize="1" noEditPoints="1" noAdjustHandles="1" noChangeArrowheads="1" noChangeShapeType="1" noTextEdit="1"/>
              </p:cNvSpPr>
              <p:nvPr/>
            </p:nvSpPr>
            <p:spPr>
              <a:xfrm>
                <a:off x="539496" y="3147523"/>
                <a:ext cx="11109960" cy="773240"/>
              </a:xfrm>
              <a:prstGeom prst="rect">
                <a:avLst/>
              </a:prstGeom>
              <a:blipFill>
                <a:blip r:embed="rId3"/>
                <a:stretch>
                  <a:fillRect l="-1317" r="-439"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3&amp;si=53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44_1#f6cd805af?vaa=1&amp;vcp=1&amp;vop=1&amp;pid=fed6bf281&amp;color=36,64,97&amp;vtp=1&amp;bt=1&amp;bbb=1"/>
              <p:cNvSpPr/>
              <p:nvPr/>
            </p:nvSpPr>
            <p:spPr>
              <a:xfrm>
                <a:off x="539496" y="2199056"/>
                <a:ext cx="11109960" cy="584200"/>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7-1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则下列结论正确的是(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44_1#f6cd805af?vaa=1&amp;vcp=1&amp;vop=1&amp;pid=fed6bf281&amp;color=36,64,97&amp;vtp=1&amp;bt=1&amp;bbb=1"/>
              <p:cNvSpPr>
                <a:spLocks noRot="1" noChangeAspect="1" noMove="1" noResize="1" noEditPoints="1" noAdjustHandles="1" noChangeArrowheads="1" noChangeShapeType="1" noTextEdit="1"/>
              </p:cNvSpPr>
              <p:nvPr/>
            </p:nvSpPr>
            <p:spPr>
              <a:xfrm>
                <a:off x="539496" y="2199056"/>
                <a:ext cx="11109960" cy="584200"/>
              </a:xfrm>
              <a:prstGeom prst="rect">
                <a:avLst/>
              </a:prstGeom>
              <a:blipFill>
                <a:blip r:embed="rId3"/>
                <a:stretch>
                  <a:fillRect l="-1317" b="-7292"/>
                </a:stretch>
              </a:blipFill>
              <a:ln/>
            </p:spPr>
            <p:txBody>
              <a:bodyPr/>
              <a:lstStyle/>
              <a:p>
                <a:r>
                  <a:rPr lang="zh-CN" altLang="en-US">
                    <a:noFill/>
                  </a:rPr>
                  <a:t> </a:t>
                </a:r>
              </a:p>
            </p:txBody>
          </p:sp>
        </mc:Fallback>
      </mc:AlternateContent>
      <p:sp>
        <p:nvSpPr>
          <p:cNvPr id="3" name="QC_7_AN.146_1#f6cd805af.bracket?vaa=1&amp;vcp=1&amp;vop=1&amp;pid=fed6bf281&amp;color=36,64,97&amp;vpa=23&amp;vtp=1"/>
          <p:cNvSpPr/>
          <p:nvPr/>
        </p:nvSpPr>
        <p:spPr>
          <a:xfrm>
            <a:off x="7276084" y="241482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44_2#f6cd805af.choices?vaa=1&amp;vcp=1&amp;vop=1&amp;pid=fed6bf281&amp;color=36,64,97&amp;vtp=1&amp;bbb=1"/>
              <p:cNvSpPr/>
              <p:nvPr/>
            </p:nvSpPr>
            <p:spPr>
              <a:xfrm>
                <a:off x="539496" y="2792906"/>
                <a:ext cx="11109960" cy="939800"/>
              </a:xfrm>
              <a:prstGeom prst="rect">
                <a:avLst/>
              </a:prstGeom>
              <a:noFill/>
              <a:ln/>
            </p:spPr>
            <p:txBody>
              <a:bodyPr wrap="none" lIns="0" tIns="0" rIns="0" bIns="0" rtlCol="0" anchor="t"/>
              <a:lstStyle/>
              <a:p>
                <a:pPr latinLnBrk="1">
                  <a:lnSpc>
                    <a:spcPts val="37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是公差为</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a:solidFill>
                      <a:srgbClr val="244061"/>
                    </a:solidFill>
                    <a:latin typeface="Times New Roman" pitchFamily="34" charset="0"/>
                    <a:ea typeface="微软雅黑" pitchFamily="34" charset="-122"/>
                    <a:cs typeface="Times New Roman" pitchFamily="34" charset="-120"/>
                  </a:rPr>
                  <a:t>的等差数列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是公差为2的等差数列</a:t>
                </a:r>
                <a:endParaRPr lang="en-US" altLang="zh-CN" sz="1800" dirty="0">
                  <a:solidFill>
                    <a:srgbClr val="244061"/>
                  </a:solidFill>
                </a:endParaRPr>
              </a:p>
              <a:p>
                <a:pPr latinLnBrk="1">
                  <a:lnSpc>
                    <a:spcPts val="37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是公比为</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a:solidFill>
                      <a:srgbClr val="244061"/>
                    </a:solidFill>
                    <a:latin typeface="Times New Roman" pitchFamily="34" charset="0"/>
                    <a:ea typeface="微软雅黑" pitchFamily="34" charset="-122"/>
                    <a:cs typeface="Times New Roman" pitchFamily="34" charset="-120"/>
                  </a:rPr>
                  <a:t>的等比数列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是公比为2的等比数列</a:t>
                </a:r>
                <a:endParaRPr lang="en-US" altLang="zh-CN" sz="1800" dirty="0">
                  <a:solidFill>
                    <a:srgbClr val="244061"/>
                  </a:solidFill>
                </a:endParaRPr>
              </a:p>
            </p:txBody>
          </p:sp>
        </mc:Choice>
        <mc:Fallback xmlns="">
          <p:sp>
            <p:nvSpPr>
              <p:cNvPr id="4" name="QC_7_BD.144_2#f6cd805af.choices?vaa=1&amp;vcp=1&amp;vop=1&amp;pid=fed6bf281&amp;color=36,64,97&amp;vtp=1&amp;bbb=1"/>
              <p:cNvSpPr>
                <a:spLocks noRot="1" noChangeAspect="1" noMove="1" noResize="1" noEditPoints="1" noAdjustHandles="1" noChangeArrowheads="1" noChangeShapeType="1" noTextEdit="1"/>
              </p:cNvSpPr>
              <p:nvPr/>
            </p:nvSpPr>
            <p:spPr>
              <a:xfrm>
                <a:off x="539496" y="2792906"/>
                <a:ext cx="11109960" cy="939800"/>
              </a:xfrm>
              <a:prstGeom prst="rect">
                <a:avLst/>
              </a:prstGeom>
              <a:blipFill>
                <a:blip r:embed="rId4"/>
                <a:stretch>
                  <a:fillRect l="-1317" b="-584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45_1#f6cd805af?vaa=1&amp;vcp=1&amp;vop=1&amp;pid=fed6bf281&amp;color=36,64,97&amp;vtp=1&amp;bbb=1&amp;hb=1"/>
              <p:cNvSpPr/>
              <p:nvPr/>
            </p:nvSpPr>
            <p:spPr>
              <a:xfrm>
                <a:off x="539496" y="3740517"/>
                <a:ext cx="11109960" cy="969963"/>
              </a:xfrm>
              <a:prstGeom prst="rect">
                <a:avLst/>
              </a:prstGeom>
              <a:noFill/>
              <a:ln/>
            </p:spPr>
            <p:txBody>
              <a:bodyPr wrap="none" lIns="0" tIns="0" rIns="0" bIns="0" rtlCol="0" anchor="t"/>
              <a:lstStyle/>
              <a:p>
                <a:pPr algn="l" latinLnBrk="1">
                  <a:lnSpc>
                    <a:spcPts val="3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den>
                        </m:f>
                        <m:r>
                          <a:rPr lang="en-US" altLang="zh-CN" sz="1800" b="0" i="0">
                            <a:solidFill>
                              <a:srgbClr val="003760"/>
                            </a:solidFill>
                            <a:latin typeface="Cambria Math" pitchFamily="34" charset="0"/>
                            <a:ea typeface="Cambria Math" pitchFamily="34" charset="-122"/>
                            <a:cs typeface="Cambria Math" pitchFamily="34" charset="-120"/>
                          </a:rPr>
                          <m:t>−1</m:t>
                        </m:r>
                      </m:e>
                    </m:d>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en>
                    </m:f>
                    <m:r>
                      <a:rPr lang="en-US" altLang="zh-CN" sz="1800" b="0" i="0" smtClean="0">
                        <a:solidFill>
                          <a:srgbClr val="003760"/>
                        </a:solidFill>
                        <a:latin typeface="Cambria Math" pitchFamily="34" charset="0"/>
                        <a:ea typeface="Cambria Math" pitchFamily="34" charset="-122"/>
                        <a:cs typeface="Cambria Math" pitchFamily="34" charset="-120"/>
                      </a:rPr>
                      <m:t>−1=−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是首</a:t>
                </a:r>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项为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b="0" i="0" dirty="0">
                    <a:solidFill>
                      <a:srgbClr val="003760"/>
                    </a:solidFill>
                    <a:latin typeface="Times New Roman" pitchFamily="34" charset="0"/>
                    <a:ea typeface="微软雅黑" pitchFamily="34" charset="-122"/>
                    <a:cs typeface="Times New Roman" pitchFamily="34" charset="-120"/>
                  </a:rPr>
                  <a:t>,公比为</a:t>
                </a:r>
                <a14:m>
                  <m:oMath xmlns:m="http://schemas.openxmlformats.org/officeDocument/2006/math">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的等比数列.故选C.</a:t>
                </a:r>
                <a:endParaRPr lang="en-US" altLang="zh-CN" dirty="0">
                  <a:solidFill>
                    <a:srgbClr val="003760"/>
                  </a:solidFill>
                </a:endParaRPr>
              </a:p>
            </p:txBody>
          </p:sp>
        </mc:Choice>
        <mc:Fallback xmlns="">
          <p:sp>
            <p:nvSpPr>
              <p:cNvPr id="5" name="QC_7_AS.145_1#f6cd805af?vaa=1&amp;vcp=1&amp;vop=1&amp;pid=fed6bf281&amp;color=36,64,97&amp;vtp=1&amp;bbb=1&amp;hb=1"/>
              <p:cNvSpPr>
                <a:spLocks noRot="1" noChangeAspect="1" noMove="1" noResize="1" noEditPoints="1" noAdjustHandles="1" noChangeArrowheads="1" noChangeShapeType="1" noTextEdit="1"/>
              </p:cNvSpPr>
              <p:nvPr/>
            </p:nvSpPr>
            <p:spPr>
              <a:xfrm>
                <a:off x="539496" y="3740517"/>
                <a:ext cx="11109960" cy="969963"/>
              </a:xfrm>
              <a:prstGeom prst="rect">
                <a:avLst/>
              </a:prstGeom>
              <a:blipFill>
                <a:blip r:embed="rId5"/>
                <a:stretch>
                  <a:fillRect l="-1317" b="-817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4&amp;si=54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48_1#15b907386?vcp=1&amp;vop=1&amp;pid=fed6bf281&amp;color=36,64,97&amp;vtp=1&amp;bt=1&amp;bbb=1"/>
              <p:cNvSpPr/>
              <p:nvPr/>
            </p:nvSpPr>
            <p:spPr>
              <a:xfrm>
                <a:off x="539496" y="1367046"/>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7-2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[四川南充高级中学2025高二期中]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=15</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=6</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−9</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148_1#15b907386?vcp=1&amp;vop=1&amp;pid=fed6bf281&amp;color=36,64,97&amp;vtp=1&amp;bt=1&amp;bbb=1"/>
              <p:cNvSpPr>
                <a:spLocks noRot="1" noChangeAspect="1" noMove="1" noResize="1" noEditPoints="1" noAdjustHandles="1" noChangeArrowheads="1" noChangeShapeType="1" noTextEdit="1"/>
              </p:cNvSpPr>
              <p:nvPr/>
            </p:nvSpPr>
            <p:spPr>
              <a:xfrm>
                <a:off x="539496" y="1367046"/>
                <a:ext cx="11109960" cy="360680"/>
              </a:xfrm>
              <a:prstGeom prst="rect">
                <a:avLst/>
              </a:prstGeom>
              <a:blipFill>
                <a:blip r:embed="rId3"/>
                <a:stretch>
                  <a:fillRect l="-1317"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149_1#2885a6b29?vcp=1&amp;vop=1&amp;pid=15b907386&amp;color=36,64,97&amp;vtp=1&amp;bbb=1"/>
              <p:cNvSpPr/>
              <p:nvPr/>
            </p:nvSpPr>
            <p:spPr>
              <a:xfrm>
                <a:off x="539496" y="176995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−3</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，证明数列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是等比数列，并求数列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3" name="QO_8_BD.149_1#2885a6b29?vcp=1&amp;vop=1&amp;pid=15b907386&amp;color=36,64,97&amp;vtp=1&amp;bbb=1"/>
              <p:cNvSpPr>
                <a:spLocks noRot="1" noChangeAspect="1" noMove="1" noResize="1" noEditPoints="1" noAdjustHandles="1" noChangeArrowheads="1" noChangeShapeType="1" noTextEdit="1"/>
              </p:cNvSpPr>
              <p:nvPr/>
            </p:nvSpPr>
            <p:spPr>
              <a:xfrm>
                <a:off x="539496" y="1769953"/>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50_1#2885a6b29?vcp=1&amp;vop=1&amp;pid=15b907386&amp;color=36,64,97&amp;vtp=1&amp;bbb=1"/>
              <p:cNvSpPr/>
              <p:nvPr/>
            </p:nvSpPr>
            <p:spPr>
              <a:xfrm>
                <a:off x="539496" y="2143270"/>
                <a:ext cx="11109960" cy="1192086"/>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=6</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−9</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−9</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800" b="0" i="0" dirty="0">
                    <a:solidFill>
                      <a:srgbClr val="6565FF"/>
                    </a:solidFill>
                    <a:latin typeface="Times New Roman" pitchFamily="34" charset="0"/>
                    <a:ea typeface="微软雅黑" pitchFamily="34" charset="-122"/>
                    <a:cs typeface="Times New Roman" pitchFamily="34" charset="-120"/>
                  </a:rPr>
                  <a:t>，所以数列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是以6为首项，3为公比的等比数列，</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AN.150_1#2885a6b29?vcp=1&amp;vop=1&amp;pid=15b907386&amp;color=36,64,97&amp;vtp=1&amp;bbb=1"/>
              <p:cNvSpPr>
                <a:spLocks noRot="1" noChangeAspect="1" noMove="1" noResize="1" noEditPoints="1" noAdjustHandles="1" noChangeArrowheads="1" noChangeShapeType="1" noTextEdit="1"/>
              </p:cNvSpPr>
              <p:nvPr/>
            </p:nvSpPr>
            <p:spPr>
              <a:xfrm>
                <a:off x="539496" y="2143270"/>
                <a:ext cx="11109960" cy="1192086"/>
              </a:xfrm>
              <a:prstGeom prst="rect">
                <a:avLst/>
              </a:prstGeom>
              <a:blipFill>
                <a:blip r:embed="rId5"/>
                <a:stretch>
                  <a:fillRect l="-1317" b="-117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151_1#b315ba9a8?vcp=1&amp;vop=1&amp;pid=15b907386&amp;color=36,64,97&amp;vtp=1&amp;bbb=1"/>
              <p:cNvSpPr/>
              <p:nvPr/>
            </p:nvSpPr>
            <p:spPr>
              <a:xfrm>
                <a:off x="539496" y="337904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5" name="QO_8_BD.151_1#b315ba9a8?vcp=1&amp;vop=1&amp;pid=15b907386&amp;color=36,64,97&amp;vtp=1&amp;bbb=1"/>
              <p:cNvSpPr>
                <a:spLocks noRot="1" noChangeAspect="1" noMove="1" noResize="1" noEditPoints="1" noAdjustHandles="1" noChangeArrowheads="1" noChangeShapeType="1" noTextEdit="1"/>
              </p:cNvSpPr>
              <p:nvPr/>
            </p:nvSpPr>
            <p:spPr>
              <a:xfrm>
                <a:off x="539496" y="3379043"/>
                <a:ext cx="11109960" cy="363665"/>
              </a:xfrm>
              <a:prstGeom prst="rect">
                <a:avLst/>
              </a:prstGeom>
              <a:blipFill>
                <a:blip r:embed="rId6"/>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152_1#b315ba9a8?vcp=1&amp;vop=1&amp;pid=15b907386&amp;color=36,64,97&amp;vtp=1&amp;bbb=1"/>
              <p:cNvSpPr/>
              <p:nvPr/>
            </p:nvSpPr>
            <p:spPr>
              <a:xfrm>
                <a:off x="539496" y="3752360"/>
                <a:ext cx="11109960" cy="1611186"/>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【解】由（1）知，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en>
                    </m:f>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为等差数列，且公差为2,所以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0</m:t>
                            </m:r>
                          </m:sup>
                        </m:sSup>
                      </m:den>
                    </m:f>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8_AN.152_1#b315ba9a8?vcp=1&amp;vop=1&amp;pid=15b907386&amp;color=36,64,97&amp;vtp=1&amp;bbb=1"/>
              <p:cNvSpPr>
                <a:spLocks noRot="1" noChangeAspect="1" noMove="1" noResize="1" noEditPoints="1" noAdjustHandles="1" noChangeArrowheads="1" noChangeShapeType="1" noTextEdit="1"/>
              </p:cNvSpPr>
              <p:nvPr/>
            </p:nvSpPr>
            <p:spPr>
              <a:xfrm>
                <a:off x="539496" y="3752360"/>
                <a:ext cx="11109960" cy="1611186"/>
              </a:xfrm>
              <a:prstGeom prst="rect">
                <a:avLst/>
              </a:prstGeom>
              <a:blipFill>
                <a:blip r:embed="rId7"/>
                <a:stretch>
                  <a:fillRect l="-1317"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fade">
                                      <p:cBhvr>
                                        <p:cTn id="39" dur="500"/>
                                        <p:tgtEl>
                                          <p:spTgt spid="6">
                                            <p:txEl>
                                              <p:pRg st="1" end="1"/>
                                            </p:txEl>
                                          </p:spTgt>
                                        </p:tgtEl>
                                      </p:cBhvr>
                                    </p:animEffect>
                                    <p:anim calcmode="lin" valueType="num">
                                      <p:cBhvr>
                                        <p:cTn id="4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2" end="2"/>
                                            </p:txEl>
                                          </p:spTgt>
                                        </p:tgtEl>
                                        <p:attrNameLst>
                                          <p:attrName>style.visibility</p:attrName>
                                        </p:attrNameLst>
                                      </p:cBhvr>
                                      <p:to>
                                        <p:strVal val="visible"/>
                                      </p:to>
                                    </p:set>
                                    <p:animEffect transition="in" filter="fade">
                                      <p:cBhvr>
                                        <p:cTn id="44" dur="500"/>
                                        <p:tgtEl>
                                          <p:spTgt spid="6">
                                            <p:txEl>
                                              <p:pRg st="2" end="2"/>
                                            </p:txEl>
                                          </p:spTgt>
                                        </p:tgtEl>
                                      </p:cBhvr>
                                    </p:animEffect>
                                    <p:anim calcmode="lin" valueType="num">
                                      <p:cBhvr>
                                        <p:cTn id="4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fade">
                                      <p:cBhvr>
                                        <p:cTn id="49" dur="500"/>
                                        <p:tgtEl>
                                          <p:spTgt spid="6">
                                            <p:txEl>
                                              <p:pRg st="3" end="3"/>
                                            </p:txEl>
                                          </p:spTgt>
                                        </p:tgtEl>
                                      </p:cBhvr>
                                    </p:animEffect>
                                    <p:anim calcmode="lin" valueType="num">
                                      <p:cBhvr>
                                        <p:cTn id="5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5&amp;si=55checked= 1 &amp; amp; version = 1.0.5checked=1&amp;version=1.0.5checked= 1 &amp; amp; version = 1.0.5checked=1&amp;version=1.0.5">
    <p:spTree>
      <p:nvGrpSpPr>
        <p:cNvPr id="1" name=""/>
        <p:cNvGrpSpPr/>
        <p:nvPr/>
      </p:nvGrpSpPr>
      <p:grpSpPr>
        <a:xfrm>
          <a:off x="0" y="0"/>
          <a:ext cx="0" cy="0"/>
          <a:chOff x="0" y="0"/>
          <a:chExt cx="0" cy="0"/>
        </a:xfrm>
      </p:grpSpPr>
      <p:sp>
        <p:nvSpPr>
          <p:cNvPr id="2" name="C_6_BD#24572185d?vcp=1&amp;pid=512e8a00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题型7</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等比数列的实际应用</a:t>
            </a:r>
            <a:endParaRPr lang="en-US" altLang="zh-CN" sz="2200" dirty="0"/>
          </a:p>
        </p:txBody>
      </p:sp>
      <p:sp>
        <p:nvSpPr>
          <p:cNvPr id="3" name="QO_7_BD.153_1#9b8fc14ce?vcp=1&amp;vop=1&amp;pid=24572185d&amp;color=36,64,97&amp;vtp=1&amp;bbb=1&amp;hb=1"/>
          <p:cNvSpPr/>
          <p:nvPr/>
        </p:nvSpPr>
        <p:spPr>
          <a:xfrm>
            <a:off x="539496" y="1318332"/>
            <a:ext cx="11109960" cy="24498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例8</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1979年春，美籍华裔物理学家、诺贝尔物理学奖获得者李政道博士，在访问中国科技大学时</a:t>
            </a:r>
            <a:r>
              <a:rPr lang="en-US" altLang="zh-CN" sz="1800" b="0" i="0">
                <a:solidFill>
                  <a:srgbClr val="244061"/>
                </a:solidFill>
                <a:latin typeface="Times New Roman" pitchFamily="34" charset="0"/>
                <a:ea typeface="微软雅黑" pitchFamily="34" charset="-122"/>
                <a:cs typeface="Times New Roman" pitchFamily="34" charset="-120"/>
              </a:rPr>
              <a:t>，向科大少年</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班学生提出了一个</a:t>
            </a:r>
            <a:r>
              <a:rPr lang="en-US" altLang="zh-CN" sz="1800" b="0" i="0" dirty="0">
                <a:solidFill>
                  <a:srgbClr val="244061"/>
                </a:solidFill>
                <a:latin typeface="Times New Roman" pitchFamily="34" charset="0"/>
                <a:ea typeface="微软雅黑" pitchFamily="34" charset="-122"/>
                <a:cs typeface="Times New Roman" pitchFamily="34" charset="-120"/>
              </a:rPr>
              <a:t>“五猴分桃”的趣题：有五只猴子在海边发现一堆桃子，决定第二天来平分.第二天清晨</a:t>
            </a:r>
            <a:r>
              <a:rPr lang="en-US" altLang="zh-CN" sz="1800" b="0" i="0">
                <a:solidFill>
                  <a:srgbClr val="244061"/>
                </a:solidFill>
                <a:latin typeface="Times New Roman" pitchFamily="34" charset="0"/>
                <a:ea typeface="微软雅黑" pitchFamily="34" charset="-122"/>
                <a:cs typeface="Times New Roman" pitchFamily="34" charset="-120"/>
              </a:rPr>
              <a:t>，第一</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只猴子来了</a:t>
            </a:r>
            <a:r>
              <a:rPr lang="en-US" altLang="zh-CN" sz="1800" b="0" i="0" dirty="0">
                <a:solidFill>
                  <a:srgbClr val="244061"/>
                </a:solidFill>
                <a:latin typeface="Times New Roman" pitchFamily="34" charset="0"/>
                <a:ea typeface="微软雅黑" pitchFamily="34" charset="-122"/>
                <a:cs typeface="Times New Roman" pitchFamily="34" charset="-120"/>
              </a:rPr>
              <a:t>，它左等右等，见别的猴子还没来，便自作主张把桃子分成相等的五份，分完后还剩一个</a:t>
            </a:r>
            <a:r>
              <a:rPr lang="en-US" altLang="zh-CN" sz="1800" b="0" i="0">
                <a:solidFill>
                  <a:srgbClr val="244061"/>
                </a:solidFill>
                <a:latin typeface="Times New Roman" pitchFamily="34" charset="0"/>
                <a:ea typeface="微软雅黑" pitchFamily="34" charset="-122"/>
                <a:cs typeface="Times New Roman" pitchFamily="34" charset="-120"/>
              </a:rPr>
              <a:t>，它便把</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剩下的那个顺手扔到海里</a:t>
            </a:r>
            <a:r>
              <a:rPr lang="en-US" altLang="zh-CN" sz="1800" b="0" i="0" dirty="0">
                <a:solidFill>
                  <a:srgbClr val="244061"/>
                </a:solidFill>
                <a:latin typeface="Times New Roman" pitchFamily="34" charset="0"/>
                <a:ea typeface="微软雅黑" pitchFamily="34" charset="-122"/>
                <a:cs typeface="Times New Roman" pitchFamily="34" charset="-120"/>
              </a:rPr>
              <a:t>，自己拿了五份中的一份走了．第二只猴子来了，它不知道刚才发生的事</a:t>
            </a:r>
            <a:r>
              <a:rPr lang="en-US" altLang="zh-CN" sz="1800" b="0" i="0">
                <a:solidFill>
                  <a:srgbClr val="244061"/>
                </a:solidFill>
                <a:latin typeface="Times New Roman" pitchFamily="34" charset="0"/>
                <a:ea typeface="微软雅黑" pitchFamily="34" charset="-122"/>
                <a:cs typeface="Times New Roman" pitchFamily="34" charset="-120"/>
              </a:rPr>
              <a:t>，也把桃子</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分成相等的五份</a:t>
            </a:r>
            <a:r>
              <a:rPr lang="en-US" altLang="zh-CN" sz="1800" b="0" i="0" dirty="0">
                <a:solidFill>
                  <a:srgbClr val="244061"/>
                </a:solidFill>
                <a:latin typeface="Times New Roman" pitchFamily="34" charset="0"/>
                <a:ea typeface="微软雅黑" pitchFamily="34" charset="-122"/>
                <a:cs typeface="Times New Roman" pitchFamily="34" charset="-120"/>
              </a:rPr>
              <a:t>，还是多一个，它也扔掉一个，自己拿了一份走了．以后每只猴子来时也都遇到类似情形</a:t>
            </a:r>
            <a:r>
              <a:rPr lang="en-US" altLang="zh-CN" sz="1800" b="0" i="0">
                <a:solidFill>
                  <a:srgbClr val="244061"/>
                </a:solidFill>
                <a:latin typeface="Times New Roman" pitchFamily="34" charset="0"/>
                <a:ea typeface="微软雅黑" pitchFamily="34" charset="-122"/>
                <a:cs typeface="Times New Roman" pitchFamily="34" charset="-120"/>
              </a:rPr>
              <a:t>，也</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全都照此办理</a:t>
            </a:r>
            <a:r>
              <a:rPr lang="en-US" altLang="zh-CN" b="0" i="0" dirty="0">
                <a:solidFill>
                  <a:srgbClr val="244061"/>
                </a:solidFill>
                <a:latin typeface="Times New Roman" pitchFamily="34" charset="0"/>
                <a:ea typeface="微软雅黑" pitchFamily="34" charset="-122"/>
                <a:cs typeface="Times New Roman" pitchFamily="34" charset="-120"/>
              </a:rPr>
              <a:t>．问：原来至少有多少个桃子？最后至少有多少个桃子？</a:t>
            </a:r>
            <a:endParaRPr lang="en-US" altLang="zh-CN" dirty="0"/>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name="Slide 56&amp;si=56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154_1#9b8fc14ce?vcp=1&amp;vop=1&amp;pid=24572185d&amp;color=36,64,97&amp;vtp=1&amp;bt=1&amp;bbb=1"/>
              <p:cNvSpPr/>
              <p:nvPr/>
            </p:nvSpPr>
            <p:spPr>
              <a:xfrm>
                <a:off x="539496" y="828000"/>
                <a:ext cx="11109960" cy="4301490"/>
              </a:xfrm>
              <a:prstGeom prst="rect">
                <a:avLst/>
              </a:prstGeom>
              <a:noFill/>
              <a:ln/>
            </p:spPr>
            <p:txBody>
              <a:bodyPr wrap="none" lIns="0" tIns="0" rIns="0" bIns="0" rtlCol="0" anchor="t"/>
              <a:lstStyle/>
              <a:p>
                <a:pPr algn="l" latinLnBrk="1">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【解】设最初的桃子数为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，五只猴子分剩的桃子数依次为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题意得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对</a:t>
                </a:r>
                <a:r>
                  <a:rPr lang="en-US" altLang="zh-CN" sz="1800" b="0" i="0">
                    <a:solidFill>
                      <a:srgbClr val="6565FF"/>
                    </a:solidFill>
                    <a:latin typeface="Times New Roman" pitchFamily="34" charset="0"/>
                    <a:ea typeface="微软雅黑" pitchFamily="34" charset="-122"/>
                    <a:cs typeface="Times New Roman" pitchFamily="34" charset="-120"/>
                  </a:rPr>
                  <a:t>照</a:t>
                </a:r>
                <a:r>
                  <a:rPr lang="en-US" altLang="zh-CN" sz="1800" b="0" i="0" dirty="0">
                    <a:solidFill>
                      <a:srgbClr val="6565FF"/>
                    </a:solidFill>
                    <a:latin typeface="Times New Roman" pitchFamily="34" charset="0"/>
                    <a:ea typeface="微软雅黑" pitchFamily="34" charset="-122"/>
                    <a:cs typeface="Times New Roman" pitchFamily="34" charset="-120"/>
                  </a:rPr>
                  <a:t>（*）式，得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是首项为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，公比为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的等比数列.</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+4=</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e>
                    </m:d>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e>
                        </m:d>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e>
                    </m:d>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e>
                        </m:d>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为整数，所以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的最小值为</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5</m:t>
                        </m:r>
                      </m:e>
                      <m:sup>
                        <m:r>
                          <a:rPr lang="en-US" altLang="zh-CN" sz="1800" b="0" i="0">
                            <a:solidFill>
                              <a:srgbClr val="6565FF"/>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的最小值为</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5</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−4=3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原来至少有</a:t>
                </a:r>
                <a:r>
                  <a:rPr lang="en-US" altLang="zh-CN" sz="1800" b="0" i="0" dirty="0">
                    <a:solidFill>
                      <a:srgbClr val="6565FF"/>
                    </a:solidFill>
                    <a:latin typeface="Times New Roman" pitchFamily="34" charset="0"/>
                    <a:ea typeface="微软雅黑" pitchFamily="34" charset="-122"/>
                    <a:cs typeface="Times New Roman" pitchFamily="34" charset="-120"/>
                  </a:rPr>
                  <a:t>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121个桃子，从而最后至少剩下</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4</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−4=1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（个）桃子．</a:t>
                </a:r>
                <a:endParaRPr lang="en-US" altLang="zh-CN" sz="1800" dirty="0"/>
              </a:p>
            </p:txBody>
          </p:sp>
        </mc:Choice>
        <mc:Fallback xmlns="">
          <p:sp>
            <p:nvSpPr>
              <p:cNvPr id="2" name="QO_7_AN.154_1#9b8fc14ce?vcp=1&amp;vop=1&amp;pid=24572185d&amp;color=36,64,97&amp;vtp=1&amp;bt=1&amp;bbb=1"/>
              <p:cNvSpPr>
                <a:spLocks noRot="1" noChangeAspect="1" noMove="1" noResize="1" noEditPoints="1" noAdjustHandles="1" noChangeArrowheads="1" noChangeShapeType="1" noTextEdit="1"/>
              </p:cNvSpPr>
              <p:nvPr/>
            </p:nvSpPr>
            <p:spPr>
              <a:xfrm>
                <a:off x="539496" y="828000"/>
                <a:ext cx="11109960" cy="4301490"/>
              </a:xfrm>
              <a:prstGeom prst="rect">
                <a:avLst/>
              </a:prstGeom>
              <a:blipFill>
                <a:blip r:embed="rId3"/>
                <a:stretch>
                  <a:fillRect l="-1317" t="-709" b="-3262"/>
                </a:stretch>
              </a:blipFill>
              <a:ln/>
            </p:spPr>
            <p:txBody>
              <a:bodyPr/>
              <a:lstStyle/>
              <a:p>
                <a:r>
                  <a:rPr lang="zh-CN" altLang="en-US">
                    <a:noFill/>
                  </a:rPr>
                  <a:t> </a:t>
                </a:r>
              </a:p>
            </p:txBody>
          </p:sp>
        </mc:Fallback>
      </mc:AlternateContent>
      <p:sp>
        <p:nvSpPr>
          <p:cNvPr id="3" name="QO_7_EX.155_1#9b8fc14ce?vcp=1&amp;vop=1&amp;pid=24572185d&amp;color=36,64,97&amp;vtp=1&amp;bbb=1&amp;hb=1"/>
          <p:cNvSpPr/>
          <p:nvPr/>
        </p:nvSpPr>
        <p:spPr>
          <a:xfrm>
            <a:off x="539496" y="5091644"/>
            <a:ext cx="11109960" cy="1027430"/>
          </a:xfrm>
          <a:prstGeom prst="rect">
            <a:avLst/>
          </a:prstGeom>
          <a:noFill/>
          <a:ln/>
        </p:spPr>
        <p:txBody>
          <a:bodyPr wrap="none" lIns="0" tIns="0" rIns="0" bIns="0" rtlCol="0" anchor="t"/>
          <a:lstStyle/>
          <a:p>
            <a:pPr algn="l" latinLnBrk="1">
              <a:lnSpc>
                <a:spcPts val="28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现实生活中有很多等比数列的模型，如银行利率、企业利润、人口增长等.一般地</a:t>
            </a:r>
            <a:r>
              <a:rPr lang="en-US" altLang="zh-CN" sz="1800" b="0" i="0">
                <a:solidFill>
                  <a:srgbClr val="244061"/>
                </a:solidFill>
                <a:latin typeface="Times New Roman" pitchFamily="34" charset="0"/>
                <a:ea typeface="微软雅黑" pitchFamily="34" charset="-122"/>
                <a:cs typeface="Times New Roman" pitchFamily="34" charset="-120"/>
              </a:rPr>
              <a:t>，当增加</a:t>
            </a:r>
          </a:p>
          <a:p>
            <a:pPr latinLnBrk="1">
              <a:lnSpc>
                <a:spcPts val="28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或减少）的量是一个固定的百分比时，该模型是等比数列模型.处理有关等比数列的实际应用题时</a:t>
            </a:r>
            <a:r>
              <a:rPr lang="en-US" altLang="zh-CN" sz="1800" b="0" i="0">
                <a:solidFill>
                  <a:srgbClr val="244061"/>
                </a:solidFill>
                <a:latin typeface="Times New Roman" pitchFamily="34" charset="0"/>
                <a:ea typeface="微软雅黑" pitchFamily="34" charset="-122"/>
                <a:cs typeface="Times New Roman" pitchFamily="34" charset="-120"/>
              </a:rPr>
              <a:t>，关键是认</a:t>
            </a:r>
          </a:p>
          <a:p>
            <a:pPr latinLnBrk="1">
              <a:lnSpc>
                <a:spcPts val="2700"/>
              </a:lnSpc>
            </a:pPr>
            <a:r>
              <a:rPr lang="en-US" altLang="zh-CN" b="0" i="0">
                <a:solidFill>
                  <a:srgbClr val="244061"/>
                </a:solidFill>
                <a:latin typeface="Times New Roman" pitchFamily="34" charset="0"/>
                <a:ea typeface="微软雅黑" pitchFamily="34" charset="-122"/>
                <a:cs typeface="Times New Roman" pitchFamily="34" charset="-120"/>
              </a:rPr>
              <a:t>真分析题意</a:t>
            </a:r>
            <a:r>
              <a:rPr lang="en-US" altLang="zh-CN" b="0" i="0" dirty="0">
                <a:solidFill>
                  <a:srgbClr val="244061"/>
                </a:solidFill>
                <a:latin typeface="Times New Roman" pitchFamily="34" charset="0"/>
                <a:ea typeface="微软雅黑" pitchFamily="34" charset="-122"/>
                <a:cs typeface="Times New Roman" pitchFamily="34" charset="-120"/>
              </a:rPr>
              <a:t>，正确构造等比数列模型，再进一步利用等比数列的有关知识加以解决即可．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
                                            <p:bg/>
                                          </p:spTgt>
                                        </p:tgtEl>
                                        <p:attrNameLst>
                                          <p:attrName>style.visibility</p:attrName>
                                        </p:attrNameLst>
                                      </p:cBhvr>
                                      <p:to>
                                        <p:strVal val="visible"/>
                                      </p:to>
                                    </p:set>
                                    <p:animEffect transition="in" filter="fade">
                                      <p:cBhvr>
                                        <p:cTn id="64" dur="500"/>
                                        <p:tgtEl>
                                          <p:spTgt spid="3">
                                            <p:bg/>
                                          </p:spTgt>
                                        </p:tgtEl>
                                      </p:cBhvr>
                                    </p:animEffect>
                                    <p:anim calcmode="lin" valueType="num">
                                      <p:cBhvr>
                                        <p:cTn id="65" dur="500" fill="hold"/>
                                        <p:tgtEl>
                                          <p:spTgt spid="3">
                                            <p:bg/>
                                          </p:spTgt>
                                        </p:tgtEl>
                                        <p:attrNameLst>
                                          <p:attrName>ppt_x</p:attrName>
                                        </p:attrNameLst>
                                      </p:cBhvr>
                                      <p:tavLst>
                                        <p:tav tm="0">
                                          <p:val>
                                            <p:strVal val="#ppt_x"/>
                                          </p:val>
                                        </p:tav>
                                        <p:tav tm="100000">
                                          <p:val>
                                            <p:strVal val="#ppt_x"/>
                                          </p:val>
                                        </p:tav>
                                      </p:tavLst>
                                    </p:anim>
                                    <p:anim calcmode="lin" valueType="num">
                                      <p:cBhvr>
                                        <p:cTn id="66" dur="500" fill="hold"/>
                                        <p:tgtEl>
                                          <p:spTgt spid="3">
                                            <p:bg/>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
                                            <p:txEl>
                                              <p:pRg st="0" end="0"/>
                                            </p:txEl>
                                          </p:spTgt>
                                        </p:tgtEl>
                                        <p:attrNameLst>
                                          <p:attrName>style.visibility</p:attrName>
                                        </p:attrNameLst>
                                      </p:cBhvr>
                                      <p:to>
                                        <p:strVal val="visible"/>
                                      </p:to>
                                    </p:set>
                                    <p:animEffect transition="in" filter="fade">
                                      <p:cBhvr>
                                        <p:cTn id="69" dur="500"/>
                                        <p:tgtEl>
                                          <p:spTgt spid="3">
                                            <p:txEl>
                                              <p:pRg st="0" end="0"/>
                                            </p:txEl>
                                          </p:spTgt>
                                        </p:tgtEl>
                                      </p:cBhvr>
                                    </p:animEffect>
                                    <p:anim calcmode="lin" valueType="num">
                                      <p:cBhvr>
                                        <p:cTn id="7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
                                            <p:txEl>
                                              <p:pRg st="0" end="0"/>
                                            </p:txEl>
                                          </p:spTgt>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
                                            <p:txEl>
                                              <p:pRg st="1" end="1"/>
                                            </p:txEl>
                                          </p:spTgt>
                                        </p:tgtEl>
                                        <p:attrNameLst>
                                          <p:attrName>style.visibility</p:attrName>
                                        </p:attrNameLst>
                                      </p:cBhvr>
                                      <p:to>
                                        <p:strVal val="visible"/>
                                      </p:to>
                                    </p:set>
                                    <p:animEffect transition="in" filter="fade">
                                      <p:cBhvr>
                                        <p:cTn id="74" dur="500"/>
                                        <p:tgtEl>
                                          <p:spTgt spid="3">
                                            <p:txEl>
                                              <p:pRg st="1" end="1"/>
                                            </p:txEl>
                                          </p:spTgt>
                                        </p:tgtEl>
                                      </p:cBhvr>
                                    </p:animEffect>
                                    <p:anim calcmode="lin" valueType="num">
                                      <p:cBhvr>
                                        <p:cTn id="7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76" dur="500" fill="hold"/>
                                        <p:tgtEl>
                                          <p:spTgt spid="3">
                                            <p:txEl>
                                              <p:pRg st="1" end="1"/>
                                            </p:txEl>
                                          </p:spTgt>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
                                            <p:txEl>
                                              <p:pRg st="2" end="2"/>
                                            </p:txEl>
                                          </p:spTgt>
                                        </p:tgtEl>
                                        <p:attrNameLst>
                                          <p:attrName>style.visibility</p:attrName>
                                        </p:attrNameLst>
                                      </p:cBhvr>
                                      <p:to>
                                        <p:strVal val="visible"/>
                                      </p:to>
                                    </p:set>
                                    <p:animEffect transition="in" filter="fade">
                                      <p:cBhvr>
                                        <p:cTn id="79" dur="500"/>
                                        <p:tgtEl>
                                          <p:spTgt spid="3">
                                            <p:txEl>
                                              <p:pRg st="2" end="2"/>
                                            </p:txEl>
                                          </p:spTgt>
                                        </p:tgtEl>
                                      </p:cBhvr>
                                    </p:animEffect>
                                    <p:anim calcmode="lin" valueType="num">
                                      <p:cBhvr>
                                        <p:cTn id="8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81"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7&amp;si=57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56_1#0158e8fee?vaa=1&amp;vcp=1&amp;vop=1&amp;pid=24572185d&amp;color=36,64,97&amp;vtp=1&amp;bt=1&amp;bbb=1&amp;hb=1"/>
              <p:cNvSpPr/>
              <p:nvPr/>
            </p:nvSpPr>
            <p:spPr>
              <a:xfrm>
                <a:off x="539496" y="1264018"/>
                <a:ext cx="11109960"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8-1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《九章算术》第三章“衰分”介绍比例分配问题：“衰分”是按比例递减分配的意思</a:t>
                </a:r>
                <a:r>
                  <a:rPr lang="en-US" altLang="zh-CN" sz="1800" b="0" i="0">
                    <a:solidFill>
                      <a:srgbClr val="244061"/>
                    </a:solidFill>
                    <a:latin typeface="Times New Roman" pitchFamily="34" charset="0"/>
                    <a:ea typeface="微软雅黑" pitchFamily="34" charset="-122"/>
                    <a:cs typeface="Times New Roman" pitchFamily="34" charset="-120"/>
                  </a:rPr>
                  <a:t>，通常称递减的比例</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百分比）为“衰分比”.如：甲、乙、丙、丁衰分得100，60，36，</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21.6</m:t>
                    </m:r>
                  </m:oMath>
                </a14:m>
                <a:r>
                  <a:rPr lang="en-US" altLang="zh-CN" sz="1800" b="0" i="0" dirty="0">
                    <a:solidFill>
                      <a:srgbClr val="244061"/>
                    </a:solidFill>
                    <a:latin typeface="Times New Roman" pitchFamily="34" charset="0"/>
                    <a:ea typeface="微软雅黑" pitchFamily="34" charset="-122"/>
                    <a:cs typeface="Times New Roman" pitchFamily="34" charset="-120"/>
                  </a:rPr>
                  <a:t>个单位，递减的比例为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.今共有粮</a:t>
                </a:r>
              </a:p>
              <a:p>
                <a:pPr latinLnBrk="1">
                  <a:lnSpc>
                    <a:spcPts val="3300"/>
                  </a:lnSpc>
                </a:pP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𝑚</m:t>
                    </m:r>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&gt;0</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石，按甲、乙、丙、丁的顺序进行衰分，已知丙衰分得80石，乙、丁衰分所得的和为164石，则</a:t>
                </a:r>
                <a:r>
                  <a:rPr lang="en-US" altLang="zh-CN" sz="1800" b="0" i="0">
                    <a:solidFill>
                      <a:srgbClr val="244061"/>
                    </a:solidFill>
                    <a:latin typeface="Times New Roman" pitchFamily="34" charset="0"/>
                    <a:ea typeface="微软雅黑" pitchFamily="34" charset="-122"/>
                    <a:cs typeface="Times New Roman" pitchFamily="34" charset="-120"/>
                  </a:rPr>
                  <a:t>“衰分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比</a:t>
                </a:r>
                <a:r>
                  <a:rPr lang="en-US" altLang="zh-CN"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的值分别为(</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156_1#0158e8fee?vaa=1&amp;vcp=1&amp;vop=1&amp;pid=24572185d&amp;color=36,64,97&amp;vtp=1&amp;bt=1&amp;bbb=1&amp;hb=1"/>
              <p:cNvSpPr>
                <a:spLocks noRot="1" noChangeAspect="1" noMove="1" noResize="1" noEditPoints="1" noAdjustHandles="1" noChangeArrowheads="1" noChangeShapeType="1" noTextEdit="1"/>
              </p:cNvSpPr>
              <p:nvPr/>
            </p:nvSpPr>
            <p:spPr>
              <a:xfrm>
                <a:off x="539496" y="1264018"/>
                <a:ext cx="11109960" cy="1608455"/>
              </a:xfrm>
              <a:prstGeom prst="rect">
                <a:avLst/>
              </a:prstGeom>
              <a:blipFill>
                <a:blip r:embed="rId3"/>
                <a:stretch>
                  <a:fillRect l="-1317" r="-933" b="-9091"/>
                </a:stretch>
              </a:blipFill>
              <a:ln/>
            </p:spPr>
            <p:txBody>
              <a:bodyPr/>
              <a:lstStyle/>
              <a:p>
                <a:r>
                  <a:rPr lang="zh-CN" altLang="en-US">
                    <a:noFill/>
                  </a:rPr>
                  <a:t> </a:t>
                </a:r>
              </a:p>
            </p:txBody>
          </p:sp>
        </mc:Fallback>
      </mc:AlternateContent>
      <p:sp>
        <p:nvSpPr>
          <p:cNvPr id="3" name="QC_7_AN.158_1#0158e8fee.bracket?vaa=1&amp;vcp=1&amp;vop=1&amp;pid=24572185d&amp;color=36,64,97&amp;vpa=24&amp;vtp=1"/>
          <p:cNvSpPr/>
          <p:nvPr/>
        </p:nvSpPr>
        <p:spPr>
          <a:xfrm>
            <a:off x="2599246" y="260272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56_2#0158e8fee.choices?vaa=1&amp;vcp=1&amp;vop=1&amp;pid=24572185d&amp;color=36,64,97&amp;vtp=1&amp;bbb=1"/>
              <p:cNvSpPr/>
              <p:nvPr/>
            </p:nvSpPr>
            <p:spPr>
              <a:xfrm>
                <a:off x="539496" y="2915335"/>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20%</m:t>
                    </m:r>
                  </m:oMath>
                </a14:m>
                <a:r>
                  <a:rPr lang="en-US" altLang="zh-CN" sz="1800" b="0" i="0">
                    <a:solidFill>
                      <a:srgbClr val="244061"/>
                    </a:solidFill>
                    <a:latin typeface="Times New Roman" pitchFamily="34" charset="0"/>
                    <a:ea typeface="微软雅黑" pitchFamily="34" charset="-122"/>
                    <a:cs typeface="Times New Roman" pitchFamily="34" charset="-120"/>
                  </a:rPr>
                  <a:t>，369</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80%</m:t>
                    </m:r>
                  </m:oMath>
                </a14:m>
                <a:r>
                  <a:rPr lang="en-US" altLang="zh-CN" sz="1800" b="0" i="0">
                    <a:solidFill>
                      <a:srgbClr val="244061"/>
                    </a:solidFill>
                    <a:latin typeface="Times New Roman" pitchFamily="34" charset="0"/>
                    <a:ea typeface="微软雅黑" pitchFamily="34" charset="-122"/>
                    <a:cs typeface="Times New Roman" pitchFamily="34" charset="-120"/>
                  </a:rPr>
                  <a:t>，369</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40%</m:t>
                    </m:r>
                  </m:oMath>
                </a14:m>
                <a:r>
                  <a:rPr lang="en-US" altLang="zh-CN" sz="1800" b="0" i="0">
                    <a:solidFill>
                      <a:srgbClr val="244061"/>
                    </a:solidFill>
                    <a:latin typeface="Times New Roman" pitchFamily="34" charset="0"/>
                    <a:ea typeface="微软雅黑" pitchFamily="34" charset="-122"/>
                    <a:cs typeface="Times New Roman" pitchFamily="34" charset="-120"/>
                  </a:rPr>
                  <a:t>，360</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，365</a:t>
                </a:r>
                <a:endParaRPr lang="en-US" altLang="zh-CN" sz="1800" dirty="0">
                  <a:solidFill>
                    <a:srgbClr val="244061"/>
                  </a:solidFill>
                </a:endParaRPr>
              </a:p>
            </p:txBody>
          </p:sp>
        </mc:Choice>
        <mc:Fallback xmlns="">
          <p:sp>
            <p:nvSpPr>
              <p:cNvPr id="4" name="QC_7_BD.156_2#0158e8fee.choices?vaa=1&amp;vcp=1&amp;vop=1&amp;pid=24572185d&amp;color=36,64,97&amp;vtp=1&amp;bbb=1"/>
              <p:cNvSpPr>
                <a:spLocks noRot="1" noChangeAspect="1" noMove="1" noResize="1" noEditPoints="1" noAdjustHandles="1" noChangeArrowheads="1" noChangeShapeType="1" noTextEdit="1"/>
              </p:cNvSpPr>
              <p:nvPr/>
            </p:nvSpPr>
            <p:spPr>
              <a:xfrm>
                <a:off x="539496" y="2915335"/>
                <a:ext cx="11109960" cy="360680"/>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57_1#0158e8fee?vaa=1&amp;vcp=1&amp;vop=1&amp;pid=24572185d&amp;color=36,64,97&amp;vtp=1&amp;bbb=1"/>
              <p:cNvSpPr/>
              <p:nvPr/>
            </p:nvSpPr>
            <p:spPr>
              <a:xfrm>
                <a:off x="539496" y="3288652"/>
                <a:ext cx="11109960" cy="25019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设“衰分比”为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&gt;0</m:t>
                        </m:r>
                      </m:e>
                    </m:d>
                  </m:oMath>
                </a14:m>
                <a:r>
                  <a:rPr lang="en-US" altLang="zh-CN" sz="1800" b="0" i="0" dirty="0">
                    <a:solidFill>
                      <a:srgbClr val="003760"/>
                    </a:solidFill>
                    <a:latin typeface="Times New Roman" pitchFamily="34" charset="0"/>
                    <a:ea typeface="微软雅黑" pitchFamily="34" charset="-122"/>
                    <a:cs typeface="Times New Roman" pitchFamily="34" charset="-120"/>
                  </a:rPr>
                  <a:t>，甲衰分得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石.</a:t>
                </a:r>
                <a:endParaRPr lang="en-US" altLang="zh-CN" sz="1800" dirty="0">
                  <a:solidFill>
                    <a:srgbClr val="003760"/>
                  </a:solidFill>
                </a:endParaRPr>
              </a:p>
              <a:p>
                <a:pPr latinLnBrk="1">
                  <a:lnSpc>
                    <a:spcPts val="88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题意得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𝑏</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𝑎</m:t>
                                    </m:r>
                                  </m:e>
                                </m:d>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=80,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𝑏</m:t>
                            </m:r>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𝑎</m:t>
                                </m:r>
                              </m:e>
                            </m:d>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𝑎</m:t>
                                    </m:r>
                                  </m:e>
                                </m:d>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=164,</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+80+164=</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76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=125,</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=20%,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=369.</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solidFill>
                    <a:srgbClr val="003760"/>
                  </a:solidFill>
                </a:endParaRPr>
              </a:p>
            </p:txBody>
          </p:sp>
        </mc:Choice>
        <mc:Fallback xmlns="">
          <p:sp>
            <p:nvSpPr>
              <p:cNvPr id="5" name="QC_7_AS.157_1#0158e8fee?vaa=1&amp;vcp=1&amp;vop=1&amp;pid=24572185d&amp;color=36,64,97&amp;vtp=1&amp;bbb=1"/>
              <p:cNvSpPr>
                <a:spLocks noRot="1" noChangeAspect="1" noMove="1" noResize="1" noEditPoints="1" noAdjustHandles="1" noChangeArrowheads="1" noChangeShapeType="1" noTextEdit="1"/>
              </p:cNvSpPr>
              <p:nvPr/>
            </p:nvSpPr>
            <p:spPr>
              <a:xfrm>
                <a:off x="539496" y="3288652"/>
                <a:ext cx="11109960" cy="2501900"/>
              </a:xfrm>
              <a:prstGeom prst="rect">
                <a:avLst/>
              </a:prstGeom>
              <a:blipFill>
                <a:blip r:embed="rId5"/>
                <a:stretch>
                  <a:fillRect l="-1317" b="-2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checked= 1 &amp; amp; version = 1.0.5checked=1&amp;version=1.0.5checked= 1 &amp; amp; version = 1.0.5checked=1&amp;version=1.0.5">
    <p:spTree>
      <p:nvGrpSpPr>
        <p:cNvPr id="1" name=""/>
        <p:cNvGrpSpPr/>
        <p:nvPr/>
      </p:nvGrpSpPr>
      <p:grpSpPr>
        <a:xfrm>
          <a:off x="0" y="0"/>
          <a:ext cx="0" cy="0"/>
          <a:chOff x="0" y="0"/>
          <a:chExt cx="0" cy="0"/>
        </a:xfrm>
      </p:grpSpPr>
      <p:pic>
        <p:nvPicPr>
          <p:cNvPr id="2" name="C_4#87e8f86ae?vcp=1&amp;pid=9722669fd&amp;color=36,64,97&amp;tib=255,255,255&amp;vtp=1&amp;bt=1" descr="preencoded.png"/>
          <p:cNvPicPr>
            <a:picLocks noChangeAspect="1"/>
          </p:cNvPicPr>
          <p:nvPr/>
        </p:nvPicPr>
        <p:blipFill>
          <a:blip r:embed="rId3"/>
          <a:stretch>
            <a:fillRect/>
          </a:stretch>
        </p:blipFill>
        <p:spPr>
          <a:xfrm>
            <a:off x="557784" y="828000"/>
            <a:ext cx="566928" cy="694944"/>
          </a:xfrm>
          <a:prstGeom prst="rect">
            <a:avLst/>
          </a:prstGeom>
        </p:spPr>
      </p:pic>
      <p:sp>
        <p:nvSpPr>
          <p:cNvPr id="3" name="C_4_BD#87e8f86ae?vcp=1&amp;pid=9722669fd&amp;color=61,88,159&amp;vtp=1&amp;bbb=1"/>
          <p:cNvSpPr/>
          <p:nvPr/>
        </p:nvSpPr>
        <p:spPr>
          <a:xfrm>
            <a:off x="1252728"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solidFill>
                <a:srgbClr val="3D589F"/>
              </a:solidFill>
            </a:endParaRPr>
          </a:p>
        </p:txBody>
      </p:sp>
      <p:sp>
        <p:nvSpPr>
          <p:cNvPr id="4" name="C_5_BD#ca9cba1dc?vcp=1&amp;pid=87e8f86ae&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等比数列的概念</a:t>
            </a:r>
            <a:endParaRPr lang="en-US" altLang="zh-CN" sz="2200" dirty="0">
              <a:solidFill>
                <a:srgbClr val="6565FF"/>
              </a:solidFill>
            </a:endParaRPr>
          </a:p>
        </p:txBody>
      </p:sp>
      <p:sp>
        <p:nvSpPr>
          <p:cNvPr id="5" name="QC_6_BD.1_1#0875f11e0?vaa=1&amp;vcp=1&amp;vop=1&amp;pid=ca9cba1dc&amp;color=36,64,97&amp;vtp=1&amp;bbb=1"/>
          <p:cNvSpPr/>
          <p:nvPr/>
        </p:nvSpPr>
        <p:spPr>
          <a:xfrm>
            <a:off x="539496" y="19718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下列数列一定是等比数列的是(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p:sp>
        <p:nvSpPr>
          <p:cNvPr id="6" name="QC_6_AN.3_1#0875f11e0.bracket?vaa=1&amp;vcp=1&amp;vop=1&amp;pid=ca9cba1dc&amp;color=36,64,97&amp;vpa=1&amp;vtp=1"/>
          <p:cNvSpPr/>
          <p:nvPr/>
        </p:nvSpPr>
        <p:spPr>
          <a:xfrm>
            <a:off x="4017709" y="2056217"/>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6_BD.1_2#0875f11e0.choices?vaa=1&amp;vcp=1&amp;vop=1&amp;pid=ca9cba1dc&amp;color=36,64,97&amp;vtp=1&amp;bbb=1"/>
              <p:cNvSpPr/>
              <p:nvPr/>
            </p:nvSpPr>
            <p:spPr>
              <a:xfrm>
                <a:off x="539496" y="2335871"/>
                <a:ext cx="11109960" cy="889000"/>
              </a:xfrm>
              <a:prstGeom prst="rect">
                <a:avLst/>
              </a:prstGeom>
              <a:noFill/>
              <a:ln/>
            </p:spPr>
            <p:txBody>
              <a:bodyPr wrap="none" lIns="0" tIns="0" rIns="0" bIns="0" rtlCol="0" anchor="t"/>
              <a:lstStyle/>
              <a:p>
                <a:pPr latinLnBrk="1">
                  <a:lnSpc>
                    <a:spcPts val="35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A.数列1，2，6，18，</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den>
                    </m:f>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den>
                    </m:f>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5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.常数列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𝑞</m:t>
                    </m:r>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≠0</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1_2#0875f11e0.choices?vaa=1&amp;vcp=1&amp;vop=1&amp;pid=ca9cba1dc&amp;color=36,64,97&amp;vtp=1&amp;bbb=1"/>
              <p:cNvSpPr>
                <a:spLocks noRot="1" noChangeAspect="1" noMove="1" noResize="1" noEditPoints="1" noAdjustHandles="1" noChangeArrowheads="1" noChangeShapeType="1" noTextEdit="1"/>
              </p:cNvSpPr>
              <p:nvPr/>
            </p:nvSpPr>
            <p:spPr>
              <a:xfrm>
                <a:off x="539496" y="2335871"/>
                <a:ext cx="11109960" cy="889000"/>
              </a:xfrm>
              <a:prstGeom prst="rect">
                <a:avLst/>
              </a:prstGeom>
              <a:blipFill>
                <a:blip r:embed="rId4"/>
                <a:stretch>
                  <a:fillRect l="-1317" t="-685" b="-54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2_1#0875f11e0?vaa=1&amp;vcp=1&amp;vop=1&amp;pid=ca9cba1dc&amp;color=36,64,97&amp;vtp=1&amp;bbb=1&amp;hb=1"/>
              <p:cNvSpPr/>
              <p:nvPr/>
            </p:nvSpPr>
            <p:spPr>
              <a:xfrm>
                <a:off x="539496" y="3224871"/>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，故不是等比数列；对于B，前3项是等比数列，多于3项时，无法判定</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不一定是等比数列；对于C，当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时，不是等比数列；对于D，该数列符合等比数列的定义</a:t>
                </a:r>
                <a:r>
                  <a:rPr lang="en-US" altLang="zh-CN" sz="1800" b="0" i="0">
                    <a:solidFill>
                      <a:srgbClr val="003760"/>
                    </a:solidFill>
                    <a:latin typeface="Times New Roman" pitchFamily="34" charset="0"/>
                    <a:ea typeface="微软雅黑" pitchFamily="34" charset="-122"/>
                    <a:cs typeface="Times New Roman" pitchFamily="34" charset="-120"/>
                  </a:rPr>
                  <a:t>，一定是等</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比数列</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8" name="QC_6_AS.2_1#0875f11e0?vaa=1&amp;vcp=1&amp;vop=1&amp;pid=ca9cba1dc&amp;color=36,64,97&amp;vtp=1&amp;bbb=1&amp;hb=1"/>
              <p:cNvSpPr>
                <a:spLocks noRot="1" noChangeAspect="1" noMove="1" noResize="1" noEditPoints="1" noAdjustHandles="1" noChangeArrowheads="1" noChangeShapeType="1" noTextEdit="1"/>
              </p:cNvSpPr>
              <p:nvPr/>
            </p:nvSpPr>
            <p:spPr>
              <a:xfrm>
                <a:off x="539496" y="3224871"/>
                <a:ext cx="11109960" cy="1192340"/>
              </a:xfrm>
              <a:prstGeom prst="rect">
                <a:avLst/>
              </a:prstGeom>
              <a:blipFill>
                <a:blip r:embed="rId5"/>
                <a:stretch>
                  <a:fillRect l="-1317"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58&amp;si=58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60_1#12641dd4f?vcp=1&amp;vop=1&amp;pid=24572185d&amp;color=36,64,97&amp;vtp=1&amp;bt=1&amp;bbb=1&amp;hb=1"/>
              <p:cNvSpPr/>
              <p:nvPr/>
            </p:nvSpPr>
            <p:spPr>
              <a:xfrm>
                <a:off x="539496" y="1354156"/>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8-2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某学校餐厅每天供应1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050名学生用餐，每周一有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两种套餐可供选择.调查表明，本周一选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套餐的学生，</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下周一会有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800" b="0" i="0" dirty="0">
                    <a:solidFill>
                      <a:srgbClr val="244061"/>
                    </a:solidFill>
                    <a:latin typeface="Times New Roman" pitchFamily="34" charset="0"/>
                    <a:ea typeface="微软雅黑" pitchFamily="34" charset="-122"/>
                    <a:cs typeface="Times New Roman" pitchFamily="34" charset="-120"/>
                  </a:rPr>
                  <a:t>改选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套餐；而选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套餐的学生，下周一会有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30%</m:t>
                    </m:r>
                  </m:oMath>
                </a14:m>
                <a:r>
                  <a:rPr lang="en-US" altLang="zh-CN" sz="1800" b="0" i="0" dirty="0">
                    <a:solidFill>
                      <a:srgbClr val="244061"/>
                    </a:solidFill>
                    <a:latin typeface="Times New Roman" pitchFamily="34" charset="0"/>
                    <a:ea typeface="微软雅黑" pitchFamily="34" charset="-122"/>
                    <a:cs typeface="Times New Roman" pitchFamily="34" charset="-120"/>
                  </a:rPr>
                  <a:t>改选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套餐.用</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分别表示第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个周一选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套餐的人数和选</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𝐵</m:t>
                    </m:r>
                  </m:oMath>
                </a14:m>
                <a:r>
                  <a:rPr lang="en-US" altLang="zh-CN" b="0" i="0" dirty="0">
                    <a:solidFill>
                      <a:srgbClr val="244061"/>
                    </a:solidFill>
                    <a:latin typeface="Times New Roman" pitchFamily="34" charset="0"/>
                    <a:ea typeface="微软雅黑" pitchFamily="34" charset="-122"/>
                    <a:cs typeface="Times New Roman" pitchFamily="34" charset="-120"/>
                  </a:rPr>
                  <a:t>套餐的人数，第一个周一选</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m:t>
                    </m:r>
                  </m:oMath>
                </a14:m>
                <a:r>
                  <a:rPr lang="en-US" altLang="zh-CN" b="0" i="0" dirty="0">
                    <a:solidFill>
                      <a:srgbClr val="244061"/>
                    </a:solidFill>
                    <a:latin typeface="Times New Roman" pitchFamily="34" charset="0"/>
                    <a:ea typeface="微软雅黑" pitchFamily="34" charset="-122"/>
                    <a:cs typeface="Times New Roman" pitchFamily="34" charset="-120"/>
                  </a:rPr>
                  <a:t>套餐的人数为</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BD.160_1#12641dd4f?vcp=1&amp;vop=1&amp;pid=24572185d&amp;color=36,64,97&amp;vtp=1&amp;bt=1&amp;bbb=1&amp;hb=1"/>
              <p:cNvSpPr>
                <a:spLocks noRot="1" noChangeAspect="1" noMove="1" noResize="1" noEditPoints="1" noAdjustHandles="1" noChangeArrowheads="1" noChangeShapeType="1" noTextEdit="1"/>
              </p:cNvSpPr>
              <p:nvPr/>
            </p:nvSpPr>
            <p:spPr>
              <a:xfrm>
                <a:off x="539496" y="1354156"/>
                <a:ext cx="11109960" cy="1192340"/>
              </a:xfrm>
              <a:prstGeom prst="rect">
                <a:avLst/>
              </a:prstGeom>
              <a:blipFill>
                <a:blip r:embed="rId3"/>
                <a:stretch>
                  <a:fillRect l="-1317" r="-3458" b="-117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8_BD.161_1#b91ffaf20?vaa=1&amp;vcp=1&amp;vop=1&amp;pid=12641dd4f&amp;color=36,64,97&amp;vtp=1&amp;bbb=1"/>
              <p:cNvSpPr/>
              <p:nvPr/>
            </p:nvSpPr>
            <p:spPr>
              <a:xfrm>
                <a:off x="539496" y="259907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若每个周一选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套餐的人数总相等，则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B_8_BD.161_1#b91ffaf20?vaa=1&amp;vcp=1&amp;vop=1&amp;pid=12641dd4f&amp;color=36,64,97&amp;vtp=1&amp;bbb=1"/>
              <p:cNvSpPr>
                <a:spLocks noRot="1" noChangeAspect="1" noMove="1" noResize="1" noEditPoints="1" noAdjustHandles="1" noChangeArrowheads="1" noChangeShapeType="1" noTextEdit="1"/>
              </p:cNvSpPr>
              <p:nvPr/>
            </p:nvSpPr>
            <p:spPr>
              <a:xfrm>
                <a:off x="539496" y="2599073"/>
                <a:ext cx="11109960" cy="360680"/>
              </a:xfrm>
              <a:prstGeom prst="rect">
                <a:avLst/>
              </a:prstGeom>
              <a:blipFill>
                <a:blip r:embed="rId4"/>
                <a:stretch>
                  <a:fillRect l="-1317" t="-3333" b="-38333"/>
                </a:stretch>
              </a:blipFill>
              <a:ln/>
            </p:spPr>
            <p:txBody>
              <a:bodyPr/>
              <a:lstStyle/>
              <a:p>
                <a:r>
                  <a:rPr lang="zh-CN" altLang="en-US">
                    <a:noFill/>
                  </a:rPr>
                  <a:t> </a:t>
                </a:r>
              </a:p>
            </p:txBody>
          </p:sp>
        </mc:Fallback>
      </mc:AlternateContent>
      <p:sp>
        <p:nvSpPr>
          <p:cNvPr id="4" name="QB_8_AN.163_1#b91ffaf20.blank?vaa=1&amp;vcp=1&amp;vop=1&amp;pid=12641dd4f&amp;color=36,64,97&amp;vpa=25&amp;vtp=1&amp;bbb=1"/>
          <p:cNvSpPr/>
          <p:nvPr/>
        </p:nvSpPr>
        <p:spPr>
          <a:xfrm>
            <a:off x="5383816" y="2557163"/>
            <a:ext cx="5095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630</a:t>
            </a:r>
            <a:endParaRPr lang="en-US" altLang="zh-CN" dirty="0"/>
          </a:p>
        </p:txBody>
      </p:sp>
      <mc:AlternateContent xmlns:mc="http://schemas.openxmlformats.org/markup-compatibility/2006" xmlns:a14="http://schemas.microsoft.com/office/drawing/2010/main">
        <mc:Choice Requires="a14">
          <p:sp>
            <p:nvSpPr>
              <p:cNvPr id="5" name="QB_8_AS.162_1#b91ffaf20?vaa=1&amp;vcp=1&amp;vop=1&amp;pid=12641dd4f&amp;color=36,64,97&amp;vtp=1&amp;bbb=1"/>
              <p:cNvSpPr/>
              <p:nvPr/>
            </p:nvSpPr>
            <p:spPr>
              <a:xfrm>
                <a:off x="539496" y="2972390"/>
                <a:ext cx="11109960" cy="2703640"/>
              </a:xfrm>
              <a:prstGeom prst="rect">
                <a:avLst/>
              </a:prstGeom>
              <a:noFill/>
              <a:ln/>
            </p:spPr>
            <p:txBody>
              <a:bodyPr wrap="none" lIns="0" tIns="0" rIns="0" bIns="0" rtlCol="0" anchor="t"/>
              <a:lstStyle/>
              <a:p>
                <a:pPr algn="l" latinLnBrk="1">
                  <a:lnSpc>
                    <a:spcPts val="7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10</m:t>
                                </m:r>
                              </m:den>
                            </m:f>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050.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若</a:t>
                </a:r>
                <a:r>
                  <a:rPr lang="en-US" altLang="zh-CN" sz="1800" b="0" i="0">
                    <a:solidFill>
                      <a:srgbClr val="003760"/>
                    </a:solidFill>
                    <a:latin typeface="Times New Roman" pitchFamily="34" charset="0"/>
                    <a:ea typeface="微软雅黑" pitchFamily="34" charset="-122"/>
                    <a:cs typeface="Times New Roman" pitchFamily="34" charset="-120"/>
                  </a:rPr>
                  <a:t>每个周一选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套餐的人数总相等，</a:t>
                </a:r>
                <a:endParaRPr lang="en-US" altLang="zh-CN" sz="1800" dirty="0"/>
              </a:p>
              <a:p>
                <a:pPr latinLnBrk="1">
                  <a:lnSpc>
                    <a:spcPts val="76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10</m:t>
                                </m:r>
                              </m:den>
                            </m:f>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050,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=630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B_8_AS.162_1#b91ffaf20?vaa=1&amp;vcp=1&amp;vop=1&amp;pid=12641dd4f&amp;color=36,64,97&amp;vtp=1&amp;bbb=1"/>
              <p:cNvSpPr>
                <a:spLocks noRot="1" noChangeAspect="1" noMove="1" noResize="1" noEditPoints="1" noAdjustHandles="1" noChangeArrowheads="1" noChangeShapeType="1" noTextEdit="1"/>
              </p:cNvSpPr>
              <p:nvPr/>
            </p:nvSpPr>
            <p:spPr>
              <a:xfrm>
                <a:off x="539496" y="2972390"/>
                <a:ext cx="11109960" cy="2703640"/>
              </a:xfrm>
              <a:prstGeom prst="rect">
                <a:avLst/>
              </a:prstGeom>
              <a:blipFill>
                <a:blip r:embed="rId5"/>
                <a:stretch>
                  <a:fillRect l="-1317" b="-51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9&amp;si=59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BD.165_1#3f1ead106?vaa=1&amp;vcp=1&amp;vop=1&amp;pid=12641dd4f&amp;color=36,64,97&amp;vtp=1&amp;bt=1&amp;bbb=1"/>
              <p:cNvSpPr/>
              <p:nvPr/>
            </p:nvSpPr>
            <p:spPr>
              <a:xfrm>
                <a:off x="539496" y="992746"/>
                <a:ext cx="11109960" cy="356235"/>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=350</m:t>
                    </m:r>
                  </m:oMath>
                </a14:m>
                <a:r>
                  <a:rPr lang="en-US" altLang="zh-CN" sz="1800" b="0" i="0">
                    <a:solidFill>
                      <a:srgbClr val="244061"/>
                    </a:solidFill>
                    <a:latin typeface="Times New Roman" pitchFamily="34" charset="0"/>
                    <a:ea typeface="微软雅黑" pitchFamily="34" charset="-122"/>
                    <a:cs typeface="Times New Roman" pitchFamily="34" charset="-120"/>
                  </a:rPr>
                  <a:t>，则从第</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个周一开始</a:t>
                </a:r>
                <a:r>
                  <a:rPr lang="en-US" altLang="zh-CN" sz="1800" b="0" i="0" dirty="0">
                    <a:solidFill>
                      <a:srgbClr val="244061"/>
                    </a:solidFill>
                    <a:latin typeface="Times New Roman" pitchFamily="34" charset="0"/>
                    <a:ea typeface="微软雅黑" pitchFamily="34" charset="-122"/>
                    <a:cs typeface="Times New Roman" pitchFamily="34" charset="-120"/>
                  </a:rPr>
                  <a:t>，选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套餐的人数首次超过选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套餐的人数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B_8_BD.165_1#3f1ead106?vaa=1&amp;vcp=1&amp;vop=1&amp;pid=12641dd4f&amp;color=36,64,97&amp;vtp=1&amp;bt=1&amp;bbb=1"/>
              <p:cNvSpPr>
                <a:spLocks noRot="1" noChangeAspect="1" noMove="1" noResize="1" noEditPoints="1" noAdjustHandles="1" noChangeArrowheads="1" noChangeShapeType="1" noTextEdit="1"/>
              </p:cNvSpPr>
              <p:nvPr/>
            </p:nvSpPr>
            <p:spPr>
              <a:xfrm>
                <a:off x="539496" y="992746"/>
                <a:ext cx="11109960" cy="356235"/>
              </a:xfrm>
              <a:prstGeom prst="rect">
                <a:avLst/>
              </a:prstGeom>
              <a:blipFill>
                <a:blip r:embed="rId3"/>
                <a:stretch>
                  <a:fillRect l="-1317" t="-3448"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8_AS.166_1#3f1ead106?vaa=1&amp;vcp=1&amp;vop=1&amp;pid=12641dd4f&amp;color=36,64,97&amp;vtp=1&amp;bbb=1"/>
              <p:cNvSpPr/>
              <p:nvPr/>
            </p:nvSpPr>
            <p:spPr>
              <a:xfrm>
                <a:off x="539496" y="1350631"/>
                <a:ext cx="11109960" cy="4675378"/>
              </a:xfrm>
              <a:prstGeom prst="rect">
                <a:avLst/>
              </a:prstGeom>
              <a:noFill/>
              <a:ln/>
            </p:spPr>
            <p:txBody>
              <a:bodyPr wrap="none" lIns="0" tIns="0" rIns="0" bIns="0" rtlCol="0" anchor="t"/>
              <a:lstStyle/>
              <a:p>
                <a:pPr algn="l" latinLnBrk="1">
                  <a:lnSpc>
                    <a:spcPts val="7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10</m:t>
                                </m:r>
                              </m:den>
                            </m:f>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050,</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5</m:t>
                        </m:r>
                      </m:den>
                    </m:f>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10</m:t>
                        </m:r>
                      </m:den>
                    </m:f>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050−</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整</a:t>
                </a:r>
                <a:r>
                  <a:rPr lang="en-US" altLang="zh-CN" sz="1800" b="0" i="0">
                    <a:solidFill>
                      <a:srgbClr val="003760"/>
                    </a:solidFill>
                    <a:latin typeface="Times New Roman" pitchFamily="34" charset="0"/>
                    <a:ea typeface="微软雅黑" pitchFamily="34" charset="-122"/>
                    <a:cs typeface="Times New Roman" pitchFamily="34" charset="-120"/>
                  </a:rPr>
                  <a:t>理得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+315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−630=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−630</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−630=−280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−630}</m:t>
                    </m:r>
                  </m:oMath>
                </a14:m>
                <a:r>
                  <a:rPr lang="en-US" altLang="zh-CN" sz="1800" b="0" i="0" dirty="0">
                    <a:solidFill>
                      <a:srgbClr val="003760"/>
                    </a:solidFill>
                    <a:latin typeface="Times New Roman" pitchFamily="34" charset="0"/>
                    <a:ea typeface="微软雅黑" pitchFamily="34" charset="-122"/>
                    <a:cs typeface="Times New Roman" pitchFamily="34" charset="-120"/>
                  </a:rPr>
                  <a:t>是首项为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−280</m:t>
                    </m:r>
                  </m:oMath>
                </a14:m>
                <a:r>
                  <a:rPr lang="en-US" altLang="zh-CN" sz="1800" b="0" i="0" dirty="0">
                    <a:solidFill>
                      <a:srgbClr val="003760"/>
                    </a:solidFill>
                    <a:latin typeface="Times New Roman" pitchFamily="34" charset="0"/>
                    <a:ea typeface="微软雅黑" pitchFamily="34" charset="-122"/>
                    <a:cs typeface="Times New Roman" pitchFamily="34" charset="-120"/>
                  </a:rPr>
                  <a:t>，公比为</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的等比数列，</a:t>
                </a:r>
                <a:endParaRPr lang="en-US" altLang="zh-CN" sz="1800" dirty="0"/>
              </a:p>
              <a:p>
                <a:pPr latinLnBrk="1">
                  <a:lnSpc>
                    <a:spcPts val="4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−630=−280×</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e>
                        </m:d>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=630−280×</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e>
                        </m:d>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&gt;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&gt;1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050−</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&gt;525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630−280×</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e>
                        </m:d>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r>
                      <a:rPr lang="en-US" altLang="zh-CN" sz="1800" b="0" i="0">
                        <a:solidFill>
                          <a:srgbClr val="003760"/>
                        </a:solidFill>
                        <a:latin typeface="Cambria Math" pitchFamily="34" charset="0"/>
                        <a:ea typeface="Cambria Math" pitchFamily="34" charset="-122"/>
                        <a:cs typeface="Cambria Math" pitchFamily="34" charset="-120"/>
                      </a:rPr>
                      <m:t>&gt;525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B_8_AS.166_1#3f1ead106?vaa=1&amp;vcp=1&amp;vop=1&amp;pid=12641dd4f&amp;color=36,64,97&amp;vtp=1&amp;bbb=1"/>
              <p:cNvSpPr>
                <a:spLocks noRot="1" noChangeAspect="1" noMove="1" noResize="1" noEditPoints="1" noAdjustHandles="1" noChangeArrowheads="1" noChangeShapeType="1" noTextEdit="1"/>
              </p:cNvSpPr>
              <p:nvPr/>
            </p:nvSpPr>
            <p:spPr>
              <a:xfrm>
                <a:off x="539496" y="1350631"/>
                <a:ext cx="11109960" cy="4675378"/>
              </a:xfrm>
              <a:prstGeom prst="rect">
                <a:avLst/>
              </a:prstGeom>
              <a:blipFill>
                <a:blip r:embed="rId4"/>
                <a:stretch>
                  <a:fillRect l="-1317" b="-15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0&amp;si=60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8_AS.168_1#3f1ead106?vaa=1&amp;vcp=1&amp;vop=1&amp;pid=12641dd4f&amp;color=36,64,97&amp;mp=1&amp;vtp=1&amp;bt=1&amp;bbb=1"/>
              <p:cNvSpPr/>
              <p:nvPr/>
            </p:nvSpPr>
            <p:spPr>
              <a:xfrm>
                <a:off x="539496" y="2689814"/>
                <a:ext cx="11109960" cy="1293940"/>
              </a:xfrm>
              <a:prstGeom prst="rect">
                <a:avLst/>
              </a:prstGeom>
              <a:noFill/>
              <a:ln/>
            </p:spPr>
            <p:txBody>
              <a:bodyPr wrap="none" lIns="0" tIns="0" rIns="0" bIns="0" rtlCol="0" anchor="t"/>
              <a:lstStyle/>
              <a:p>
                <a:pPr algn="l" latinLnBrk="1">
                  <a:lnSpc>
                    <a:spcPts val="4100"/>
                  </a:lnSpc>
                </a:pPr>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e>
                        </m:d>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8</m:t>
                        </m:r>
                      </m:den>
                    </m:f>
                    <m:r>
                      <a:rPr lang="en-US" altLang="zh-CN" sz="1800" b="0" i="0">
                        <a:solidFill>
                          <a:srgbClr val="003760"/>
                        </a:solidFill>
                        <a:latin typeface="Cambria Math" pitchFamily="34" charset="0"/>
                        <a:ea typeface="Cambria Math" pitchFamily="34" charset="-122"/>
                        <a:cs typeface="Cambria Math" pitchFamily="34" charset="-120"/>
                      </a:rPr>
                      <m:t>&lt;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−1&gt;1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&gt;2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从第</a:t>
                </a:r>
                <a:r>
                  <a:rPr lang="en-US" altLang="zh-CN" sz="1800" b="0" i="0" dirty="0">
                    <a:solidFill>
                      <a:srgbClr val="003760"/>
                    </a:solidFill>
                    <a:latin typeface="Times New Roman" pitchFamily="34" charset="0"/>
                    <a:ea typeface="微软雅黑" pitchFamily="34" charset="-122"/>
                    <a:cs typeface="Times New Roman" pitchFamily="34" charset="-120"/>
                  </a:rPr>
                  <a:t>3个周一开始，选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套餐的人数首次超过选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套餐的人数.</a:t>
                </a:r>
                <a:endParaRPr lang="en-US" altLang="zh-CN" sz="1800" dirty="0"/>
              </a:p>
            </p:txBody>
          </p:sp>
        </mc:Choice>
        <mc:Fallback xmlns="">
          <p:sp>
            <p:nvSpPr>
              <p:cNvPr id="2" name="QB_8_AS.168_1#3f1ead106?vaa=1&amp;vcp=1&amp;vop=1&amp;pid=12641dd4f&amp;color=36,64,97&amp;mp=1&amp;vtp=1&amp;bt=1&amp;bbb=1"/>
              <p:cNvSpPr>
                <a:spLocks noRot="1" noChangeAspect="1" noMove="1" noResize="1" noEditPoints="1" noAdjustHandles="1" noChangeArrowheads="1" noChangeShapeType="1" noTextEdit="1"/>
              </p:cNvSpPr>
              <p:nvPr/>
            </p:nvSpPr>
            <p:spPr>
              <a:xfrm>
                <a:off x="539496" y="2689814"/>
                <a:ext cx="11109960" cy="1293940"/>
              </a:xfrm>
              <a:prstGeom prst="rect">
                <a:avLst/>
              </a:prstGeom>
              <a:blipFill>
                <a:blip r:embed="rId3"/>
                <a:stretch>
                  <a:fillRect l="-1317" b="-10798"/>
                </a:stretch>
              </a:blipFill>
              <a:ln/>
            </p:spPr>
            <p:txBody>
              <a:bodyPr/>
              <a:lstStyle/>
              <a:p>
                <a:r>
                  <a:rPr lang="zh-CN" altLang="en-US">
                    <a:noFill/>
                  </a:rPr>
                  <a:t> </a:t>
                </a:r>
              </a:p>
            </p:txBody>
          </p:sp>
        </mc:Fallback>
      </mc:AlternateContent>
      <p:sp>
        <p:nvSpPr>
          <p:cNvPr id="3" name="QB_8_AN.169_1#3f1ead106?vaa=1&amp;vcp=1&amp;vop=1&amp;pid=12641dd4f&amp;color=36,64,97&amp;vtp=1&amp;bbb=1"/>
          <p:cNvSpPr/>
          <p:nvPr/>
        </p:nvSpPr>
        <p:spPr>
          <a:xfrm>
            <a:off x="539496" y="3991311"/>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1&amp;si=61checked= 1 &amp; amp; version = 1.0.5checked=1&amp;version=1.0.5checked= 1 &amp; amp; version = 1.0.5checked=1&amp;version=1.0.5">
    <p:spTree>
      <p:nvGrpSpPr>
        <p:cNvPr id="1" name=""/>
        <p:cNvGrpSpPr/>
        <p:nvPr/>
      </p:nvGrpSpPr>
      <p:grpSpPr>
        <a:xfrm>
          <a:off x="0" y="0"/>
          <a:ext cx="0" cy="0"/>
          <a:chOff x="0" y="0"/>
          <a:chExt cx="0" cy="0"/>
        </a:xfrm>
      </p:grpSpPr>
      <p:sp>
        <p:nvSpPr>
          <p:cNvPr id="2" name="C_6_BD#6a558f54a?vcp=1&amp;pid=512e8a00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题型8</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存在性问题</a:t>
            </a:r>
            <a:endParaRPr lang="en-US" altLang="zh-CN" sz="2200" dirty="0"/>
          </a:p>
        </p:txBody>
      </p:sp>
      <mc:AlternateContent xmlns:mc="http://schemas.openxmlformats.org/markup-compatibility/2006" xmlns:a14="http://schemas.microsoft.com/office/drawing/2010/main">
        <mc:Choice Requires="a14">
          <p:sp>
            <p:nvSpPr>
              <p:cNvPr id="3" name="QO_7_BD.170_1#b36c3ddab?vcp=1&amp;vop=1&amp;pid=6a558f54a&amp;color=36,64,97&amp;vtp=1&amp;bbb=1&amp;hb=1"/>
              <p:cNvSpPr/>
              <p:nvPr/>
            </p:nvSpPr>
            <p:spPr>
              <a:xfrm>
                <a:off x="539496" y="1272881"/>
                <a:ext cx="11109960" cy="926592"/>
              </a:xfrm>
              <a:prstGeom prst="rect">
                <a:avLst/>
              </a:prstGeom>
              <a:noFill/>
              <a:ln/>
            </p:spPr>
            <p:txBody>
              <a:bodyPr wrap="none" lIns="0" tIns="0" rIns="0" bIns="0" rtlCol="0" anchor="t"/>
              <a:lstStyle/>
              <a:p>
                <a:pPr algn="l" latinLnBrk="1">
                  <a:lnSpc>
                    <a:spcPts val="3500"/>
                  </a:lnSpc>
                </a:pPr>
                <a:r>
                  <a:rPr lang="en-US" altLang="zh-CN" sz="1800" b="1" i="0" dirty="0">
                    <a:solidFill>
                      <a:srgbClr val="244061"/>
                    </a:solidFill>
                    <a:latin typeface="Times New Roman" pitchFamily="34" charset="0"/>
                    <a:ea typeface="微软雅黑" pitchFamily="34" charset="-122"/>
                    <a:cs typeface="Times New Roman" pitchFamily="34" charset="-120"/>
                  </a:rPr>
                  <a:t>例9</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，且满足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𝑛</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num>
                      <m:den>
                        <m:r>
                          <a:rPr lang="en-US" altLang="zh-CN" sz="1800" b="0" i="0">
                            <a:solidFill>
                              <a:srgbClr val="244061"/>
                            </a:solidFill>
                            <a:latin typeface="Cambria Math" pitchFamily="34" charset="0"/>
                            <a:ea typeface="Cambria Math" pitchFamily="34" charset="-122"/>
                            <a:cs typeface="Cambria Math" pitchFamily="34" charset="-120"/>
                          </a:rPr>
                          <m:t>3+</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den>
                    </m:f>
                  </m:oMath>
                </a14:m>
                <a:r>
                  <a:rPr lang="en-US" altLang="zh-CN" sz="1800" b="0" i="0" dirty="0">
                    <a:solidFill>
                      <a:srgbClr val="244061"/>
                    </a:solidFill>
                    <a:latin typeface="Times New Roman" pitchFamily="34" charset="0"/>
                    <a:ea typeface="微软雅黑" pitchFamily="34" charset="-122"/>
                    <a:cs typeface="Times New Roman" pitchFamily="34" charset="-120"/>
                  </a:rPr>
                  <a:t>，对任意正整数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900"/>
                  </a:lnSpc>
                </a:pP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𝑏</m:t>
                        </m:r>
                      </m:e>
                      <m:sub>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𝑏</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dPr>
                          <m:e>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1</m:t>
                                </m:r>
                              </m:num>
                              <m:den>
                                <m:r>
                                  <a:rPr lang="en-US" altLang="zh-CN" b="0" i="0">
                                    <a:solidFill>
                                      <a:srgbClr val="244061"/>
                                    </a:solidFill>
                                    <a:latin typeface="Cambria Math" pitchFamily="34" charset="0"/>
                                    <a:ea typeface="Cambria Math" pitchFamily="34" charset="-122"/>
                                    <a:cs typeface="Cambria Math" pitchFamily="34" charset="-120"/>
                                  </a:rPr>
                                  <m:t>3</m:t>
                                </m:r>
                              </m:den>
                            </m:f>
                          </m:e>
                        </m:d>
                      </m:e>
                      <m:sup>
                        <m:r>
                          <a:rPr lang="en-US" altLang="zh-CN" b="0" i="0">
                            <a:solidFill>
                              <a:srgbClr val="244061"/>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BD.170_1#b36c3ddab?vcp=1&amp;vop=1&amp;pid=6a558f54a&amp;color=36,64,97&amp;vtp=1&amp;bbb=1&amp;hb=1"/>
              <p:cNvSpPr>
                <a:spLocks noRot="1" noChangeAspect="1" noMove="1" noResize="1" noEditPoints="1" noAdjustHandles="1" noChangeArrowheads="1" noChangeShapeType="1" noTextEdit="1"/>
              </p:cNvSpPr>
              <p:nvPr/>
            </p:nvSpPr>
            <p:spPr>
              <a:xfrm>
                <a:off x="539496" y="1272881"/>
                <a:ext cx="11109960" cy="926592"/>
              </a:xfrm>
              <a:prstGeom prst="rect">
                <a:avLst/>
              </a:prstGeom>
              <a:blipFill>
                <a:blip r:embed="rId3"/>
                <a:stretch>
                  <a:fillRect l="-1317" t="-658" b="-78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BD.171_1#e0382d408?vcp=1&amp;vop=1&amp;pid=b36c3ddab&amp;color=36,64,97&amp;vtp=1&amp;bbb=1"/>
              <p:cNvSpPr/>
              <p:nvPr/>
            </p:nvSpPr>
            <p:spPr>
              <a:xfrm>
                <a:off x="539496" y="221179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4" name="QO_8_BD.171_1#e0382d408?vcp=1&amp;vop=1&amp;pid=b36c3ddab&amp;color=36,64,97&amp;vtp=1&amp;bbb=1"/>
              <p:cNvSpPr>
                <a:spLocks noRot="1" noChangeAspect="1" noMove="1" noResize="1" noEditPoints="1" noAdjustHandles="1" noChangeArrowheads="1" noChangeShapeType="1" noTextEdit="1"/>
              </p:cNvSpPr>
              <p:nvPr/>
            </p:nvSpPr>
            <p:spPr>
              <a:xfrm>
                <a:off x="539496" y="2211792"/>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AN.172_1#e0382d408?vcp=1&amp;vop=1&amp;pid=b36c3ddab&amp;color=36,64,97&amp;vtp=1&amp;bbb=1&amp;hb=1"/>
              <p:cNvSpPr/>
              <p:nvPr/>
            </p:nvSpPr>
            <p:spPr>
              <a:xfrm>
                <a:off x="539496" y="2576282"/>
                <a:ext cx="11109960" cy="15113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时，</a:t>
                </a:r>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−1)+1]=2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不符合此式</a:t>
                </a:r>
                <a:r>
                  <a:rPr lang="en-US" altLang="zh-CN" sz="1800" b="0" i="0">
                    <a:solidFill>
                      <a:srgbClr val="6565FF"/>
                    </a:solidFill>
                    <a:latin typeface="Times New Roman" pitchFamily="34" charset="0"/>
                    <a:ea typeface="微软雅黑" pitchFamily="34" charset="-122"/>
                    <a:cs typeface="Times New Roman" pitchFamily="34" charset="-120"/>
                  </a:rPr>
                  <a:t>，则</a:t>
                </a:r>
              </a:p>
              <a:p>
                <a:pPr latinLnBrk="1">
                  <a:lnSpc>
                    <a:spcPts val="5300"/>
                  </a:lnSpc>
                </a:pP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d>
                      <m:dPr>
                        <m:begChr m:val="{"/>
                        <m:end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b="0" i="0">
                                <a:solidFill>
                                  <a:srgbClr val="6565FF"/>
                                </a:solidFill>
                                <a:latin typeface="Cambria Math" pitchFamily="34" charset="0"/>
                                <a:ea typeface="Cambria Math" pitchFamily="34" charset="-122"/>
                                <a:cs typeface="Cambria Math" pitchFamily="34" charset="-120"/>
                              </a:rPr>
                              <m:t>0,</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e>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≥2,</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1" i="0">
                                    <a:solidFill>
                                      <a:srgbClr val="6565FF"/>
                                    </a:solidFill>
                                    <a:latin typeface="Cambria Math" pitchFamily="34" charset="0"/>
                                    <a:ea typeface="Cambria Math" pitchFamily="34" charset="-122"/>
                                    <a:cs typeface="Cambria Math" pitchFamily="34" charset="-120"/>
                                  </a:rPr>
                                  <m:t>𝐍</m:t>
                                </m:r>
                              </m:e>
                              <m:sub>
                                <m:r>
                                  <a:rPr lang="en-US" altLang="zh-CN" b="0" i="0">
                                    <a:solidFill>
                                      <a:srgbClr val="6565FF"/>
                                    </a:solidFill>
                                    <a:latin typeface="Cambria Math" pitchFamily="34" charset="0"/>
                                    <a:ea typeface="Cambria Math" pitchFamily="34" charset="-122"/>
                                    <a:cs typeface="Cambria Math" pitchFamily="34" charset="-120"/>
                                  </a:rPr>
                                  <m:t>+</m:t>
                                </m:r>
                              </m:sub>
                            </m:sSub>
                            <m:r>
                              <a:rPr lang="en-US" altLang="zh-CN" b="0" i="0">
                                <a:solidFill>
                                  <a:srgbClr val="6565FF"/>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5" name="QO_8_AN.172_1#e0382d408?vcp=1&amp;vop=1&amp;pid=b36c3ddab&amp;color=36,64,97&amp;vtp=1&amp;bbb=1&amp;hb=1"/>
              <p:cNvSpPr>
                <a:spLocks noRot="1" noChangeAspect="1" noMove="1" noResize="1" noEditPoints="1" noAdjustHandles="1" noChangeArrowheads="1" noChangeShapeType="1" noTextEdit="1"/>
              </p:cNvSpPr>
              <p:nvPr/>
            </p:nvSpPr>
            <p:spPr>
              <a:xfrm>
                <a:off x="539496" y="2576282"/>
                <a:ext cx="11109960" cy="1511300"/>
              </a:xfrm>
              <a:prstGeom prst="rect">
                <a:avLst/>
              </a:prstGeom>
              <a:blipFill>
                <a:blip r:embed="rId5"/>
                <a:stretch>
                  <a:fillRect l="-13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2&amp;si=62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173_1#3ba14d930?vcp=1&amp;vop=1&amp;pid=b36c3ddab&amp;color=36,64,97&amp;vtp=1&amp;bt=1&amp;bbb=1&amp;hb=1"/>
              <p:cNvSpPr/>
              <p:nvPr/>
            </p:nvSpPr>
            <p:spPr>
              <a:xfrm>
                <a:off x="539496" y="1384000"/>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是否存在实数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，使数列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𝑛</m:t>
                        </m:r>
                      </m:sup>
                    </m:sSup>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是等比数列？若存在，请求出实数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及公比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的值；若不存在</a:t>
                </a:r>
                <a:r>
                  <a:rPr lang="en-US" altLang="zh-CN" sz="1800" b="0" i="0">
                    <a:solidFill>
                      <a:srgbClr val="244061"/>
                    </a:solidFill>
                    <a:latin typeface="Times New Roman" pitchFamily="34" charset="0"/>
                    <a:ea typeface="微软雅黑" pitchFamily="34" charset="-122"/>
                    <a:cs typeface="Times New Roman" pitchFamily="34" charset="-120"/>
                  </a:rPr>
                  <a:t>，请</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说明理由</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8_BD.173_1#3ba14d930?vcp=1&amp;vop=1&amp;pid=b36c3ddab&amp;color=36,64,97&amp;vtp=1&amp;bt=1&amp;bbb=1&amp;hb=1"/>
              <p:cNvSpPr>
                <a:spLocks noRot="1" noChangeAspect="1" noMove="1" noResize="1" noEditPoints="1" noAdjustHandles="1" noChangeArrowheads="1" noChangeShapeType="1" noTextEdit="1"/>
              </p:cNvSpPr>
              <p:nvPr/>
            </p:nvSpPr>
            <p:spPr>
              <a:xfrm>
                <a:off x="539496" y="1384000"/>
                <a:ext cx="11109960" cy="773240"/>
              </a:xfrm>
              <a:prstGeom prst="rect">
                <a:avLst/>
              </a:prstGeom>
              <a:blipFill>
                <a:blip r:embed="rId3"/>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174_1#3ba14d930?vcp=1&amp;vop=1&amp;pid=b36c3ddab&amp;color=36,64,97&amp;vtp=1&amp;bbb=1&amp;hb=1"/>
              <p:cNvSpPr/>
              <p:nvPr/>
            </p:nvSpPr>
            <p:spPr>
              <a:xfrm>
                <a:off x="539496" y="2162129"/>
                <a:ext cx="11109960" cy="25639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【解】假设存在实数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，使得数列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是等比数列.</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num>
                      <m:den>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den>
                    </m:f>
                  </m:oMath>
                </a14:m>
                <a:r>
                  <a:rPr lang="en-US" altLang="zh-CN" sz="1800" b="0" i="0" dirty="0">
                    <a:solidFill>
                      <a:srgbClr val="6565FF"/>
                    </a:solidFill>
                    <a:latin typeface="Times New Roman" pitchFamily="34" charset="0"/>
                    <a:ea typeface="微软雅黑" pitchFamily="34" charset="-122"/>
                    <a:cs typeface="Times New Roman" pitchFamily="34" charset="-120"/>
                  </a:rPr>
                  <a:t>，且对任意正整数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，可得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，即</a:t>
                </a:r>
              </a:p>
              <a:p>
                <a:pPr latinLnBrk="1">
                  <a:lnSpc>
                    <a:spcPts val="33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假设可得</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=−3</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e>
                    </m:d>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36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=−3</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e>
                    </m:d>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，所以存在实数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，使得数列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是首项为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公比</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𝑞</m:t>
                    </m:r>
                    <m:r>
                      <a:rPr lang="en-US" altLang="zh-CN"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的等比数列.</a:t>
                </a:r>
                <a:endParaRPr lang="en-US" altLang="zh-CN" dirty="0"/>
              </a:p>
            </p:txBody>
          </p:sp>
        </mc:Choice>
        <mc:Fallback xmlns="">
          <p:sp>
            <p:nvSpPr>
              <p:cNvPr id="3" name="QO_8_AN.174_1#3ba14d930?vcp=1&amp;vop=1&amp;pid=b36c3ddab&amp;color=36,64,97&amp;vtp=1&amp;bbb=1&amp;hb=1"/>
              <p:cNvSpPr>
                <a:spLocks noRot="1" noChangeAspect="1" noMove="1" noResize="1" noEditPoints="1" noAdjustHandles="1" noChangeArrowheads="1" noChangeShapeType="1" noTextEdit="1"/>
              </p:cNvSpPr>
              <p:nvPr/>
            </p:nvSpPr>
            <p:spPr>
              <a:xfrm>
                <a:off x="539496" y="2162129"/>
                <a:ext cx="11109960" cy="2563940"/>
              </a:xfrm>
              <a:prstGeom prst="rect">
                <a:avLst/>
              </a:prstGeom>
              <a:blipFill>
                <a:blip r:embed="rId4"/>
                <a:stretch>
                  <a:fillRect l="-1317" r="-1427" b="-5476"/>
                </a:stretch>
              </a:blipFill>
              <a:ln/>
            </p:spPr>
            <p:txBody>
              <a:bodyPr/>
              <a:lstStyle/>
              <a:p>
                <a:r>
                  <a:rPr lang="zh-CN" altLang="en-US">
                    <a:noFill/>
                  </a:rPr>
                  <a:t> </a:t>
                </a:r>
              </a:p>
            </p:txBody>
          </p:sp>
        </mc:Fallback>
      </mc:AlternateContent>
      <p:sp>
        <p:nvSpPr>
          <p:cNvPr id="4" name="QO_7_EX.175_1#b36c3ddab?vcp=1&amp;vop=1&amp;pid=6a558f54a&amp;color=36,64,97&amp;vtp=1&amp;bbb=1&amp;hb=1"/>
          <p:cNvSpPr/>
          <p:nvPr/>
        </p:nvSpPr>
        <p:spPr>
          <a:xfrm>
            <a:off x="539496" y="4734197"/>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这类问题先假定题中的数学对象存在或结论成立或暂且认可其中的一部分结论</a:t>
            </a:r>
            <a:r>
              <a:rPr lang="en-US" altLang="zh-CN" sz="1800" b="0" i="0">
                <a:solidFill>
                  <a:srgbClr val="244061"/>
                </a:solidFill>
                <a:latin typeface="Times New Roman" pitchFamily="34" charset="0"/>
                <a:ea typeface="微软雅黑" pitchFamily="34" charset="-122"/>
                <a:cs typeface="Times New Roman" pitchFamily="34" charset="-120"/>
              </a:rPr>
              <a:t>，然后在这个</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前提下进行逻辑推理</a:t>
            </a:r>
            <a:r>
              <a:rPr lang="en-US" altLang="zh-CN" b="0" i="0" dirty="0">
                <a:solidFill>
                  <a:srgbClr val="244061"/>
                </a:solidFill>
                <a:latin typeface="Times New Roman" pitchFamily="34" charset="0"/>
                <a:ea typeface="微软雅黑" pitchFamily="34" charset="-122"/>
                <a:cs typeface="Times New Roman" pitchFamily="34" charset="-120"/>
              </a:rPr>
              <a:t>，若由此导出矛盾，则否定假设；否则，给出肯定结论.</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1" end="1"/>
                                            </p:txEl>
                                          </p:spTgt>
                                        </p:tgtEl>
                                        <p:attrNameLst>
                                          <p:attrName>style.visibility</p:attrName>
                                        </p:attrNameLst>
                                      </p:cBhvr>
                                      <p:to>
                                        <p:strVal val="visible"/>
                                      </p:to>
                                    </p:set>
                                    <p:animEffect transition="in" filter="fade">
                                      <p:cBhvr>
                                        <p:cTn id="54" dur="500"/>
                                        <p:tgtEl>
                                          <p:spTgt spid="4">
                                            <p:txEl>
                                              <p:pRg st="1" end="1"/>
                                            </p:txEl>
                                          </p:spTgt>
                                        </p:tgtEl>
                                      </p:cBhvr>
                                    </p:animEffect>
                                    <p:anim calcmode="lin" valueType="num">
                                      <p:cBhvr>
                                        <p:cTn id="5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3&amp;si=63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76_1#ecf4a2ab7?vcp=1&amp;vop=1&amp;pid=6a558f54a&amp;color=36,64,97&amp;vtp=1&amp;bt=1&amp;bbb=1"/>
              <p:cNvSpPr/>
              <p:nvPr/>
            </p:nvSpPr>
            <p:spPr>
              <a:xfrm>
                <a:off x="539496" y="1061738"/>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9-1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𝑛</m:t>
                        </m:r>
                      </m:sup>
                    </m:sSup>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176_1#ecf4a2ab7?vcp=1&amp;vop=1&amp;pid=6a558f54a&amp;color=36,64,97&amp;vtp=1&amp;bt=1&amp;bbb=1"/>
              <p:cNvSpPr>
                <a:spLocks noRot="1" noChangeAspect="1" noMove="1" noResize="1" noEditPoints="1" noAdjustHandles="1" noChangeArrowheads="1" noChangeShapeType="1" noTextEdit="1"/>
              </p:cNvSpPr>
              <p:nvPr/>
            </p:nvSpPr>
            <p:spPr>
              <a:xfrm>
                <a:off x="539496" y="1061738"/>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177_1#55ace9a7c?vcp=1&amp;vop=1&amp;pid=ecf4a2ab7&amp;color=36,64,97&amp;vtp=1&amp;bbb=1"/>
              <p:cNvSpPr/>
              <p:nvPr/>
            </p:nvSpPr>
            <p:spPr>
              <a:xfrm>
                <a:off x="539496" y="146464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3" name="QO_8_BD.177_1#55ace9a7c?vcp=1&amp;vop=1&amp;pid=ecf4a2ab7&amp;color=36,64,97&amp;vtp=1&amp;bbb=1"/>
              <p:cNvSpPr>
                <a:spLocks noRot="1" noChangeAspect="1" noMove="1" noResize="1" noEditPoints="1" noAdjustHandles="1" noChangeArrowheads="1" noChangeShapeType="1" noTextEdit="1"/>
              </p:cNvSpPr>
              <p:nvPr/>
            </p:nvSpPr>
            <p:spPr>
              <a:xfrm>
                <a:off x="539496" y="1464645"/>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78_1#55ace9a7c?vcp=1&amp;vop=1&amp;pid=ecf4a2ab7&amp;color=36,64,97&amp;vtp=1&amp;bbb=1"/>
              <p:cNvSpPr/>
              <p:nvPr/>
            </p:nvSpPr>
            <p:spPr>
              <a:xfrm>
                <a:off x="539496" y="1837962"/>
                <a:ext cx="11109960" cy="23495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−2①</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−2②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①−②</m:t>
                    </m:r>
                  </m:oMath>
                </a14:m>
                <a:r>
                  <a:rPr lang="en-US" altLang="zh-CN" sz="1800" b="0" i="0" dirty="0">
                    <a:solidFill>
                      <a:srgbClr val="6565FF"/>
                    </a:solidFill>
                    <a:latin typeface="Times New Roman" pitchFamily="34" charset="0"/>
                    <a:ea typeface="微软雅黑" pitchFamily="34" charset="-122"/>
                    <a:cs typeface="Times New Roman" pitchFamily="34" charset="-120"/>
                  </a:rPr>
                  <a:t>整理得,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不符合此式.</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综</a:t>
                </a:r>
                <a:r>
                  <a:rPr lang="en-US" altLang="zh-CN" sz="1800" b="0" i="0">
                    <a:solidFill>
                      <a:srgbClr val="6565FF"/>
                    </a:solidFill>
                    <a:latin typeface="Times New Roman" pitchFamily="34" charset="0"/>
                    <a:ea typeface="微软雅黑" pitchFamily="34" charset="-122"/>
                    <a:cs typeface="Times New Roman" pitchFamily="34" charset="-120"/>
                  </a:rPr>
                  <a:t>上</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O_8_AN.178_1#55ace9a7c?vcp=1&amp;vop=1&amp;pid=ecf4a2ab7&amp;color=36,64,97&amp;vtp=1&amp;bbb=1"/>
              <p:cNvSpPr>
                <a:spLocks noRot="1" noChangeAspect="1" noMove="1" noResize="1" noEditPoints="1" noAdjustHandles="1" noChangeArrowheads="1" noChangeShapeType="1" noTextEdit="1"/>
              </p:cNvSpPr>
              <p:nvPr/>
            </p:nvSpPr>
            <p:spPr>
              <a:xfrm>
                <a:off x="539496" y="1837962"/>
                <a:ext cx="11109960" cy="2349500"/>
              </a:xfrm>
              <a:prstGeom prst="rect">
                <a:avLst/>
              </a:prstGeom>
              <a:blipFill>
                <a:blip r:embed="rId5"/>
                <a:stretch>
                  <a:fillRect l="-1317" b="-26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179_1#aa3561578?vcp=1&amp;vop=1&amp;pid=ecf4a2ab7&amp;color=36,64,97&amp;vtp=1&amp;bbb=1"/>
              <p:cNvSpPr/>
              <p:nvPr/>
            </p:nvSpPr>
            <p:spPr>
              <a:xfrm>
                <a:off x="539496" y="4188478"/>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是否存在实数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使得数列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为等比数列？若存在，求出实数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的值；若不存在，请说明理由.</a:t>
                </a:r>
                <a:endParaRPr lang="en-US" altLang="zh-CN" sz="1800" dirty="0"/>
              </a:p>
            </p:txBody>
          </p:sp>
        </mc:Choice>
        <mc:Fallback xmlns="">
          <p:sp>
            <p:nvSpPr>
              <p:cNvPr id="5" name="QO_8_BD.179_1#aa3561578?vcp=1&amp;vop=1&amp;pid=ecf4a2ab7&amp;color=36,64,97&amp;vtp=1&amp;bbb=1"/>
              <p:cNvSpPr>
                <a:spLocks noRot="1" noChangeAspect="1" noMove="1" noResize="1" noEditPoints="1" noAdjustHandles="1" noChangeArrowheads="1" noChangeShapeType="1" noTextEdit="1"/>
              </p:cNvSpPr>
              <p:nvPr/>
            </p:nvSpPr>
            <p:spPr>
              <a:xfrm>
                <a:off x="539496" y="4188478"/>
                <a:ext cx="11109960" cy="360680"/>
              </a:xfrm>
              <a:prstGeom prst="rect">
                <a:avLst/>
              </a:prstGeom>
              <a:blipFill>
                <a:blip r:embed="rId6"/>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180_1#aa3561578?vcp=1&amp;vop=1&amp;pid=ecf4a2ab7&amp;color=36,64,97&amp;vtp=1&amp;bbb=1&amp;hb=1"/>
              <p:cNvSpPr/>
              <p:nvPr/>
            </p:nvSpPr>
            <p:spPr>
              <a:xfrm>
                <a:off x="539496" y="4552968"/>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【解】假设存在.由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可得，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d>
                  </m:oMath>
                </a14:m>
                <a:r>
                  <a:rPr lang="en-US" altLang="zh-CN" sz="1800" b="0" i="0" dirty="0">
                    <a:solidFill>
                      <a:srgbClr val="6565FF"/>
                    </a:solidFill>
                    <a:latin typeface="Times New Roman" pitchFamily="34" charset="0"/>
                    <a:ea typeface="微软雅黑" pitchFamily="34" charset="-122"/>
                    <a:cs typeface="Times New Roman" pitchFamily="34" charset="-120"/>
                  </a:rPr>
                  <a:t>，两式相减可得，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适合上式，则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.故存在实数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使得数列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为</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等比数列</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8_AN.180_1#aa3561578?vcp=1&amp;vop=1&amp;pid=ecf4a2ab7&amp;color=36,64,97&amp;vtp=1&amp;bbb=1&amp;hb=1"/>
              <p:cNvSpPr>
                <a:spLocks noRot="1" noChangeAspect="1" noMove="1" noResize="1" noEditPoints="1" noAdjustHandles="1" noChangeArrowheads="1" noChangeShapeType="1" noTextEdit="1"/>
              </p:cNvSpPr>
              <p:nvPr/>
            </p:nvSpPr>
            <p:spPr>
              <a:xfrm>
                <a:off x="539496" y="4552968"/>
                <a:ext cx="11109960" cy="1192340"/>
              </a:xfrm>
              <a:prstGeom prst="rect">
                <a:avLst/>
              </a:prstGeom>
              <a:blipFill>
                <a:blip r:embed="rId7"/>
                <a:stretch>
                  <a:fillRect l="-1317" r="-933"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anim calcmode="lin" valueType="num">
                                      <p:cBhvr>
                                        <p:cTn id="40" dur="500" fill="hold"/>
                                        <p:tgtEl>
                                          <p:spTgt spid="6">
                                            <p:bg/>
                                          </p:spTgt>
                                        </p:tgtEl>
                                        <p:attrNameLst>
                                          <p:attrName>ppt_x</p:attrName>
                                        </p:attrNameLst>
                                      </p:cBhvr>
                                      <p:tavLst>
                                        <p:tav tm="0">
                                          <p:val>
                                            <p:strVal val="#ppt_x"/>
                                          </p:val>
                                        </p:tav>
                                        <p:tav tm="100000">
                                          <p:val>
                                            <p:strVal val="#ppt_x"/>
                                          </p:val>
                                        </p:tav>
                                      </p:tavLst>
                                    </p:anim>
                                    <p:anim calcmode="lin" valueType="num">
                                      <p:cBhvr>
                                        <p:cTn id="41" dur="500" fill="hold"/>
                                        <p:tgtEl>
                                          <p:spTgt spid="6">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Effect transition="in" filter="fade">
                                      <p:cBhvr>
                                        <p:cTn id="44" dur="500"/>
                                        <p:tgtEl>
                                          <p:spTgt spid="6">
                                            <p:txEl>
                                              <p:pRg st="0" end="0"/>
                                            </p:txEl>
                                          </p:spTgt>
                                        </p:tgtEl>
                                      </p:cBhvr>
                                    </p:animEffect>
                                    <p:anim calcmode="lin" valueType="num">
                                      <p:cBhvr>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1" end="1"/>
                                            </p:txEl>
                                          </p:spTgt>
                                        </p:tgtEl>
                                        <p:attrNameLst>
                                          <p:attrName>style.visibility</p:attrName>
                                        </p:attrNameLst>
                                      </p:cBhvr>
                                      <p:to>
                                        <p:strVal val="visible"/>
                                      </p:to>
                                    </p:set>
                                    <p:animEffect transition="in" filter="fade">
                                      <p:cBhvr>
                                        <p:cTn id="49" dur="500"/>
                                        <p:tgtEl>
                                          <p:spTgt spid="6">
                                            <p:txEl>
                                              <p:pRg st="1" end="1"/>
                                            </p:txEl>
                                          </p:spTgt>
                                        </p:tgtEl>
                                      </p:cBhvr>
                                    </p:animEffect>
                                    <p:anim calcmode="lin" valueType="num">
                                      <p:cBhvr>
                                        <p:cTn id="5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1" end="1"/>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
                                            <p:txEl>
                                              <p:pRg st="2" end="2"/>
                                            </p:txEl>
                                          </p:spTgt>
                                        </p:tgtEl>
                                        <p:attrNameLst>
                                          <p:attrName>style.visibility</p:attrName>
                                        </p:attrNameLst>
                                      </p:cBhvr>
                                      <p:to>
                                        <p:strVal val="visible"/>
                                      </p:to>
                                    </p:set>
                                    <p:animEffect transition="in" filter="fade">
                                      <p:cBhvr>
                                        <p:cTn id="54" dur="500"/>
                                        <p:tgtEl>
                                          <p:spTgt spid="6">
                                            <p:txEl>
                                              <p:pRg st="2" end="2"/>
                                            </p:txEl>
                                          </p:spTgt>
                                        </p:tgtEl>
                                      </p:cBhvr>
                                    </p:animEffect>
                                    <p:anim calcmode="lin" valueType="num">
                                      <p:cBhvr>
                                        <p:cTn id="5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6"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4&amp;si=64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81_1#d99c8bb3c?vcp=1&amp;vop=1&amp;pid=6a558f54a&amp;color=36,64,97&amp;vtp=1&amp;bt=1&amp;bbb=1"/>
              <p:cNvSpPr/>
              <p:nvPr/>
            </p:nvSpPr>
            <p:spPr>
              <a:xfrm>
                <a:off x="539496" y="1388097"/>
                <a:ext cx="11109960" cy="525463"/>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9-2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
                      <m:d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1" i="0">
                            <a:solidFill>
                              <a:srgbClr val="244061"/>
                            </a:solidFill>
                            <a:latin typeface="Cambria Math" pitchFamily="34" charset="0"/>
                            <a:ea typeface="Cambria Math" pitchFamily="34" charset="-122"/>
                            <a:cs typeface="Cambria Math" pitchFamily="34" charset="-120"/>
                          </a:rPr>
                          <m:t>𝐑</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181_1#d99c8bb3c?vcp=1&amp;vop=1&amp;pid=6a558f54a&amp;color=36,64,97&amp;vtp=1&amp;bt=1&amp;bbb=1"/>
              <p:cNvSpPr>
                <a:spLocks noRot="1" noChangeAspect="1" noMove="1" noResize="1" noEditPoints="1" noAdjustHandles="1" noChangeArrowheads="1" noChangeShapeType="1" noTextEdit="1"/>
              </p:cNvSpPr>
              <p:nvPr/>
            </p:nvSpPr>
            <p:spPr>
              <a:xfrm>
                <a:off x="539496" y="1388097"/>
                <a:ext cx="11109960" cy="525463"/>
              </a:xfrm>
              <a:prstGeom prst="rect">
                <a:avLst/>
              </a:prstGeom>
              <a:blipFill>
                <a:blip r:embed="rId3"/>
                <a:stretch>
                  <a:fillRect l="-1317"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182_1#75afbfc58?vcp=1&amp;vop=1&amp;pid=d99c8bb3c&amp;color=36,64,97&amp;vtp=1&amp;bbb=1&amp;hb=1"/>
              <p:cNvSpPr/>
              <p:nvPr/>
            </p:nvSpPr>
            <p:spPr>
              <a:xfrm>
                <a:off x="539496" y="1920418"/>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，试问是否存在实数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，使得数列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是等比数列？若存在，求出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a:t>
                </a:r>
                <a:r>
                  <a:rPr lang="en-US" altLang="zh-CN" sz="1800" b="0" i="0">
                    <a:solidFill>
                      <a:srgbClr val="244061"/>
                    </a:solidFill>
                    <a:latin typeface="Times New Roman" pitchFamily="34" charset="0"/>
                    <a:ea typeface="微软雅黑" pitchFamily="34" charset="-122"/>
                    <a:cs typeface="Times New Roman" pitchFamily="34" charset="-120"/>
                  </a:rPr>
                  <a:t>若不存在，</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请说明理由</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8_BD.182_1#75afbfc58?vcp=1&amp;vop=1&amp;pid=d99c8bb3c&amp;color=36,64,97&amp;vtp=1&amp;bbb=1&amp;hb=1"/>
              <p:cNvSpPr>
                <a:spLocks noRot="1" noChangeAspect="1" noMove="1" noResize="1" noEditPoints="1" noAdjustHandles="1" noChangeArrowheads="1" noChangeShapeType="1" noTextEdit="1"/>
              </p:cNvSpPr>
              <p:nvPr/>
            </p:nvSpPr>
            <p:spPr>
              <a:xfrm>
                <a:off x="539496" y="1920418"/>
                <a:ext cx="11109960" cy="773240"/>
              </a:xfrm>
              <a:prstGeom prst="rect">
                <a:avLst/>
              </a:prstGeom>
              <a:blipFill>
                <a:blip r:embed="rId4"/>
                <a:stretch>
                  <a:fillRect l="-1317" r="-274"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83_1#75afbfc58?vcp=1&amp;vop=1&amp;pid=d99c8bb3c&amp;color=36,64,97&amp;vtp=1&amp;bbb=1&amp;hb=1"/>
              <p:cNvSpPr/>
              <p:nvPr/>
            </p:nvSpPr>
            <p:spPr>
              <a:xfrm>
                <a:off x="539496" y="2702103"/>
                <a:ext cx="11109960" cy="2744788"/>
              </a:xfrm>
              <a:prstGeom prst="rect">
                <a:avLst/>
              </a:prstGeom>
              <a:noFill/>
              <a:ln/>
            </p:spPr>
            <p:txBody>
              <a:bodyPr wrap="none" lIns="0" tIns="0" rIns="0" bIns="0" rtlCol="0" anchor="t"/>
              <a:lstStyle/>
              <a:p>
                <a:pPr algn="l" latinLnBrk="1">
                  <a:lnSpc>
                    <a:spcPts val="36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e>
                    </m:d>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m:t>
                        </m:r>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要</a:t>
                </a:r>
                <a:r>
                  <a:rPr lang="en-US" altLang="zh-CN" sz="1800" b="0" i="0">
                    <a:solidFill>
                      <a:srgbClr val="6565FF"/>
                    </a:solidFill>
                    <a:latin typeface="Times New Roman" pitchFamily="34" charset="0"/>
                    <a:ea typeface="微软雅黑" pitchFamily="34" charset="-122"/>
                    <a:cs typeface="Times New Roman" pitchFamily="34" charset="-120"/>
                  </a:rPr>
                  <a:t>使数列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是等比数列，需使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对任意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恒成立，因为当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不恒</a:t>
                </a:r>
              </a:p>
              <a:p>
                <a:pPr latinLnBrk="1">
                  <a:lnSpc>
                    <a:spcPts val="3600"/>
                  </a:lnSpc>
                </a:pPr>
                <a:r>
                  <a:rPr lang="en-US" altLang="zh-CN" sz="1800" b="0" i="0">
                    <a:solidFill>
                      <a:srgbClr val="6565FF"/>
                    </a:solidFill>
                    <a:latin typeface="Times New Roman" pitchFamily="34" charset="0"/>
                    <a:ea typeface="微软雅黑" pitchFamily="34" charset="-122"/>
                    <a:cs typeface="Times New Roman" pitchFamily="34" charset="-120"/>
                  </a:rPr>
                  <a:t>为</a:t>
                </a:r>
                <a:r>
                  <a:rPr lang="en-US" altLang="zh-CN" sz="1800" b="0" i="0" dirty="0">
                    <a:solidFill>
                      <a:srgbClr val="6565FF"/>
                    </a:solidFill>
                    <a:latin typeface="Times New Roman" pitchFamily="34" charset="0"/>
                    <a:ea typeface="微软雅黑" pitchFamily="34" charset="-122"/>
                    <a:cs typeface="Times New Roman" pitchFamily="34" charset="-120"/>
                  </a:rPr>
                  <a:t>0,所以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此</a:t>
                </a:r>
                <a:r>
                  <a:rPr lang="en-US" altLang="zh-CN" sz="1800" b="0" i="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，且首项</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=0+1=1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所以存在实数</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𝜆</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oMath>
                </a14:m>
                <a:r>
                  <a:rPr lang="en-US" altLang="zh-CN" b="0" i="0" dirty="0">
                    <a:solidFill>
                      <a:srgbClr val="6565FF"/>
                    </a:solidFill>
                    <a:latin typeface="Times New Roman" pitchFamily="34" charset="0"/>
                    <a:ea typeface="微软雅黑" pitchFamily="34" charset="-122"/>
                    <a:cs typeface="Times New Roman" pitchFamily="34" charset="-120"/>
                  </a:rPr>
                  <a:t>，使得数列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是首项为1，公比为</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的等比数列.</a:t>
                </a:r>
                <a:endParaRPr lang="en-US" altLang="zh-CN" dirty="0"/>
              </a:p>
            </p:txBody>
          </p:sp>
        </mc:Choice>
        <mc:Fallback xmlns="">
          <p:sp>
            <p:nvSpPr>
              <p:cNvPr id="4" name="QO_8_AN.183_1#75afbfc58?vcp=1&amp;vop=1&amp;pid=d99c8bb3c&amp;color=36,64,97&amp;vtp=1&amp;bbb=1&amp;hb=1"/>
              <p:cNvSpPr>
                <a:spLocks noRot="1" noChangeAspect="1" noMove="1" noResize="1" noEditPoints="1" noAdjustHandles="1" noChangeArrowheads="1" noChangeShapeType="1" noTextEdit="1"/>
              </p:cNvSpPr>
              <p:nvPr/>
            </p:nvSpPr>
            <p:spPr>
              <a:xfrm>
                <a:off x="539496" y="2702103"/>
                <a:ext cx="11109960" cy="2744788"/>
              </a:xfrm>
              <a:prstGeom prst="rect">
                <a:avLst/>
              </a:prstGeom>
              <a:blipFill>
                <a:blip r:embed="rId5"/>
                <a:stretch>
                  <a:fillRect l="-1317" r="-1372" b="-28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5&amp;si=65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184_1#6baa72740?vcp=1&amp;vop=1&amp;pid=d99c8bb3c&amp;color=36,64,97&amp;vtp=1&amp;bt=1&amp;bbb=1"/>
              <p:cNvSpPr/>
              <p:nvPr/>
            </p:nvSpPr>
            <p:spPr>
              <a:xfrm>
                <a:off x="539496" y="828000"/>
                <a:ext cx="11109960" cy="316040"/>
              </a:xfrm>
              <a:prstGeom prst="rect">
                <a:avLst/>
              </a:prstGeom>
              <a:noFill/>
              <a:ln/>
            </p:spPr>
            <p:txBody>
              <a:bodyPr wrap="none" lIns="0" tIns="0" rIns="0" bIns="0" rtlCol="0" anchor="t"/>
              <a:lstStyle/>
              <a:p>
                <a:pPr algn="l" latinLnBrk="1">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在（1）的条件下，求数列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2" name="QO_8_BD.184_1#6baa72740?vcp=1&amp;vop=1&amp;pid=d99c8bb3c&amp;color=36,64,97&amp;vtp=1&amp;bt=1&amp;bbb=1"/>
              <p:cNvSpPr>
                <a:spLocks noRot="1" noChangeAspect="1" noMove="1" noResize="1" noEditPoints="1" noAdjustHandles="1" noChangeArrowheads="1" noChangeShapeType="1" noTextEdit="1"/>
              </p:cNvSpPr>
              <p:nvPr/>
            </p:nvSpPr>
            <p:spPr>
              <a:xfrm>
                <a:off x="539496" y="828000"/>
                <a:ext cx="11109960" cy="316040"/>
              </a:xfrm>
              <a:prstGeom prst="rect">
                <a:avLst/>
              </a:prstGeom>
              <a:blipFill>
                <a:blip r:embed="rId3"/>
                <a:stretch>
                  <a:fillRect l="-1317" t="-13462" b="-4230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185_1#6baa72740?vcp=1&amp;vop=1&amp;pid=d99c8bb3c&amp;color=36,64,97&amp;vtp=1&amp;bbb=1"/>
              <p:cNvSpPr/>
              <p:nvPr/>
            </p:nvSpPr>
            <p:spPr>
              <a:xfrm>
                <a:off x="539496" y="1152550"/>
                <a:ext cx="11109960" cy="5015484"/>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【解】由（1）知，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为首项，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为公比的等比数列，</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sup>
                        </m:sSup>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m:t>
                            </m:r>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sup>
                        </m:sSup>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m:t>
                            </m:r>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8_AN.185_1#6baa72740?vcp=1&amp;vop=1&amp;pid=d99c8bb3c&amp;color=36,64,97&amp;vtp=1&amp;bbb=1"/>
              <p:cNvSpPr>
                <a:spLocks noRot="1" noChangeAspect="1" noMove="1" noResize="1" noEditPoints="1" noAdjustHandles="1" noChangeArrowheads="1" noChangeShapeType="1" noTextEdit="1"/>
              </p:cNvSpPr>
              <p:nvPr/>
            </p:nvSpPr>
            <p:spPr>
              <a:xfrm>
                <a:off x="539496" y="1152550"/>
                <a:ext cx="11109960" cy="5015484"/>
              </a:xfrm>
              <a:prstGeom prst="rect">
                <a:avLst/>
              </a:prstGeom>
              <a:blipFill>
                <a:blip r:embed="rId4"/>
                <a:stretch>
                  <a:fillRect l="-1317" b="-170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anim calcmode="lin" valueType="num">
                                      <p:cBhvr>
                                        <p:cTn id="5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3">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500"/>
                                        <p:tgtEl>
                                          <p:spTgt spid="3">
                                            <p:txEl>
                                              <p:pRg st="10" end="10"/>
                                            </p:txEl>
                                          </p:spTgt>
                                        </p:tgtEl>
                                      </p:cBhvr>
                                    </p:animEffect>
                                    <p:anim calcmode="lin" valueType="num">
                                      <p:cBhvr>
                                        <p:cTn id="6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6&amp;si=66checked= 1 &amp; amp; version = 1.0.5checked=1&amp;version=1.0.5checked= 1 &amp; amp; version = 1.0.5checked=1&amp;version=1.0.5">
    <p:spTree>
      <p:nvGrpSpPr>
        <p:cNvPr id="1" name=""/>
        <p:cNvGrpSpPr/>
        <p:nvPr/>
      </p:nvGrpSpPr>
      <p:grpSpPr>
        <a:xfrm>
          <a:off x="0" y="0"/>
          <a:ext cx="0" cy="0"/>
          <a:chOff x="0" y="0"/>
          <a:chExt cx="0" cy="0"/>
        </a:xfrm>
      </p:grpSpPr>
      <p:pic>
        <p:nvPicPr>
          <p:cNvPr id="2" name="C_4#366477a44?vcp=1&amp;pid=9722669fd&amp;color=36,64,97&amp;tib=255,255,255&amp;vtp=1&amp;bt=1" descr="preencoded.png"/>
          <p:cNvPicPr>
            <a:picLocks noChangeAspect="1"/>
          </p:cNvPicPr>
          <p:nvPr/>
        </p:nvPicPr>
        <p:blipFill>
          <a:blip r:embed="rId3"/>
          <a:stretch>
            <a:fillRect/>
          </a:stretch>
        </p:blipFill>
        <p:spPr>
          <a:xfrm>
            <a:off x="557784" y="828000"/>
            <a:ext cx="612648" cy="649224"/>
          </a:xfrm>
          <a:prstGeom prst="rect">
            <a:avLst/>
          </a:prstGeom>
        </p:spPr>
      </p:pic>
      <p:sp>
        <p:nvSpPr>
          <p:cNvPr id="3" name="C_4_BD#366477a44?vcp=1&amp;pid=9722669fd&amp;color=61,88,159&amp;vtp=1&amp;bbb=1"/>
          <p:cNvSpPr/>
          <p:nvPr/>
        </p:nvSpPr>
        <p:spPr>
          <a:xfrm>
            <a:off x="1298448" y="892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5fee0b6f9?vcp=1&amp;pid=366477a44&amp;color=0,55,96&amp;vtp=1&amp;bbb=1"/>
          <p:cNvSpPr/>
          <p:nvPr/>
        </p:nvSpPr>
        <p:spPr>
          <a:xfrm>
            <a:off x="539496" y="16087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A组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学业基础</a:t>
            </a:r>
            <a:endParaRPr lang="en-US" altLang="zh-CN" sz="2400" dirty="0">
              <a:solidFill>
                <a:srgbClr val="003760"/>
              </a:solidFill>
            </a:endParaRPr>
          </a:p>
        </p:txBody>
      </p:sp>
      <mc:AlternateContent xmlns:mc="http://schemas.openxmlformats.org/markup-compatibility/2006" xmlns:a14="http://schemas.microsoft.com/office/drawing/2010/main">
        <mc:Choice Requires="a14">
          <p:sp>
            <p:nvSpPr>
              <p:cNvPr id="5" name="QC_6_BD.186_1#8b21ff3a4?vaa=1&amp;vcp=1&amp;vop=1&amp;pid=5fee0b6f9&amp;color=36,64,97&amp;vtp=1&amp;bbb=1"/>
              <p:cNvSpPr/>
              <p:nvPr/>
            </p:nvSpPr>
            <p:spPr>
              <a:xfrm>
                <a:off x="539496" y="21486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在等差数列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成等比数列，则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的通项公式为(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5" name="QC_6_BD.186_1#8b21ff3a4?vaa=1&amp;vcp=1&amp;vop=1&amp;pid=5fee0b6f9&amp;color=36,64,97&amp;vtp=1&amp;bbb=1"/>
              <p:cNvSpPr>
                <a:spLocks noRot="1" noChangeAspect="1" noMove="1" noResize="1" noEditPoints="1" noAdjustHandles="1" noChangeArrowheads="1" noChangeShapeType="1" noTextEdit="1"/>
              </p:cNvSpPr>
              <p:nvPr/>
            </p:nvSpPr>
            <p:spPr>
              <a:xfrm>
                <a:off x="539496" y="2148635"/>
                <a:ext cx="11109960" cy="360680"/>
              </a:xfrm>
              <a:prstGeom prst="rect">
                <a:avLst/>
              </a:prstGeom>
              <a:blipFill>
                <a:blip r:embed="rId4"/>
                <a:stretch>
                  <a:fillRect l="-1317" b="-38333"/>
                </a:stretch>
              </a:blipFill>
              <a:ln/>
            </p:spPr>
            <p:txBody>
              <a:bodyPr/>
              <a:lstStyle/>
              <a:p>
                <a:r>
                  <a:rPr lang="zh-CN" altLang="en-US">
                    <a:noFill/>
                  </a:rPr>
                  <a:t> </a:t>
                </a:r>
              </a:p>
            </p:txBody>
          </p:sp>
        </mc:Fallback>
      </mc:AlternateContent>
      <p:sp>
        <p:nvSpPr>
          <p:cNvPr id="6" name="QC_6_AN.188_1#8b21ff3a4.bracket?vaa=1&amp;vcp=1&amp;vop=1&amp;pid=5fee0b6f9&amp;color=36,64,97&amp;vpa=27&amp;vtp=1"/>
          <p:cNvSpPr/>
          <p:nvPr/>
        </p:nvSpPr>
        <p:spPr>
          <a:xfrm>
            <a:off x="8649081" y="222881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6_BD.186_2#8b21ff3a4.choices?vaa=1&amp;vcp=1&amp;vop=1&amp;pid=5fee0b6f9&amp;color=36,64,97&amp;vtp=1&amp;bbb=1"/>
              <p:cNvSpPr/>
              <p:nvPr/>
            </p:nvSpPr>
            <p:spPr>
              <a:xfrm>
                <a:off x="539496" y="2562629"/>
                <a:ext cx="11109960" cy="356235"/>
              </a:xfrm>
              <a:prstGeom prst="rect">
                <a:avLst/>
              </a:prstGeom>
              <a:noFill/>
              <a:ln/>
            </p:spPr>
            <p:txBody>
              <a:bodyPr wrap="none" lIns="0" tIns="0" rIns="0" bIns="0" rtlCol="0" anchor="t"/>
              <a:lstStyle/>
              <a:p>
                <a:pPr latinLnBrk="1">
                  <a:lnSpc>
                    <a:spcPts val="3200"/>
                  </a:lnSpc>
                  <a:tabLst>
                    <a:tab pos="2456815" algn="l"/>
                    <a:tab pos="4761230" algn="l"/>
                    <a:tab pos="80943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186_2#8b21ff3a4.choices?vaa=1&amp;vcp=1&amp;vop=1&amp;pid=5fee0b6f9&amp;color=36,64,97&amp;vtp=1&amp;bbb=1"/>
              <p:cNvSpPr>
                <a:spLocks noRot="1" noChangeAspect="1" noMove="1" noResize="1" noEditPoints="1" noAdjustHandles="1" noChangeArrowheads="1" noChangeShapeType="1" noTextEdit="1"/>
              </p:cNvSpPr>
              <p:nvPr/>
            </p:nvSpPr>
            <p:spPr>
              <a:xfrm>
                <a:off x="539496" y="2562629"/>
                <a:ext cx="11109960" cy="356235"/>
              </a:xfrm>
              <a:prstGeom prst="rect">
                <a:avLst/>
              </a:prstGeom>
              <a:blipFill>
                <a:blip r:embed="rId5"/>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87_1#8b21ff3a4?vaa=1&amp;vcp=1&amp;vop=1&amp;pid=5fee0b6f9&amp;color=36,64,97&amp;vtp=1&amp;bbb=1&amp;hb=1"/>
              <p:cNvSpPr/>
              <p:nvPr/>
            </p:nvSpPr>
            <p:spPr>
              <a:xfrm>
                <a:off x="539496" y="2923246"/>
                <a:ext cx="11109960" cy="772859"/>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成等比数列，所以</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100"/>
                  </a:lnSpc>
                </a:pPr>
                <a14:m>
                  <m:oMath xmlns:m="http://schemas.openxmlformats.org/officeDocument/2006/math">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b="0" i="0">
                                <a:solidFill>
                                  <a:srgbClr val="003760"/>
                                </a:solidFill>
                                <a:latin typeface="Cambria Math" pitchFamily="34" charset="0"/>
                                <a:ea typeface="Cambria Math" pitchFamily="34" charset="-122"/>
                                <a:cs typeface="Cambria Math" pitchFamily="34" charset="-120"/>
                              </a:rPr>
                              <m:t>3+3</m:t>
                            </m:r>
                            <m:r>
                              <a:rPr lang="en-US" altLang="zh-CN" b="0" i="0">
                                <a:solidFill>
                                  <a:srgbClr val="003760"/>
                                </a:solidFill>
                                <a:latin typeface="Cambria Math" pitchFamily="34" charset="0"/>
                                <a:ea typeface="Cambria Math" pitchFamily="34" charset="-122"/>
                                <a:cs typeface="Cambria Math" pitchFamily="34" charset="-120"/>
                              </a:rPr>
                              <m:t>𝑑</m:t>
                            </m:r>
                          </m:e>
                        </m:d>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=3×</m:t>
                    </m:r>
                    <m:d>
                      <m:d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b="0" i="0">
                            <a:solidFill>
                              <a:srgbClr val="003760"/>
                            </a:solidFill>
                            <a:latin typeface="Cambria Math" pitchFamily="34" charset="0"/>
                            <a:ea typeface="Cambria Math" pitchFamily="34" charset="-122"/>
                            <a:cs typeface="Cambria Math" pitchFamily="34" charset="-120"/>
                          </a:rPr>
                          <m:t>3+9</m:t>
                        </m:r>
                        <m:r>
                          <a:rPr lang="en-US" altLang="zh-CN" b="0" i="0">
                            <a:solidFill>
                              <a:srgbClr val="003760"/>
                            </a:solidFill>
                            <a:latin typeface="Cambria Math" pitchFamily="34" charset="0"/>
                            <a:ea typeface="Cambria Math" pitchFamily="34" charset="-122"/>
                            <a:cs typeface="Cambria Math" pitchFamily="34" charset="-120"/>
                          </a:rPr>
                          <m:t>𝑑</m:t>
                        </m:r>
                      </m:e>
                    </m:d>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𝑑</m:t>
                    </m:r>
                    <m:r>
                      <a:rPr lang="en-US" altLang="zh-CN" b="0" i="0" smtClean="0">
                        <a:solidFill>
                          <a:srgbClr val="003760"/>
                        </a:solidFill>
                        <a:latin typeface="Cambria Math" pitchFamily="34" charset="0"/>
                        <a:ea typeface="Cambria Math" pitchFamily="34" charset="-122"/>
                        <a:cs typeface="Cambria Math" pitchFamily="34" charset="-120"/>
                      </a:rPr>
                      <m:t>=0</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𝑑</m:t>
                    </m:r>
                    <m:r>
                      <a:rPr lang="en-US" altLang="zh-CN" b="0" i="0" smtClean="0">
                        <a:solidFill>
                          <a:srgbClr val="003760"/>
                        </a:solidFill>
                        <a:latin typeface="Cambria Math" pitchFamily="34" charset="0"/>
                        <a:ea typeface="Cambria Math" pitchFamily="34" charset="-122"/>
                        <a:cs typeface="Cambria Math" pitchFamily="34" charset="-120"/>
                      </a:rPr>
                      <m:t>=1</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𝑛</m:t>
                        </m:r>
                      </m:sub>
                    </m:sSub>
                    <m:r>
                      <a:rPr lang="en-US" altLang="zh-CN" b="0" i="0" smtClean="0">
                        <a:solidFill>
                          <a:srgbClr val="003760"/>
                        </a:solidFill>
                        <a:latin typeface="Cambria Math" pitchFamily="34" charset="0"/>
                        <a:ea typeface="Cambria Math" pitchFamily="34" charset="-122"/>
                        <a:cs typeface="Cambria Math" pitchFamily="34" charset="-120"/>
                      </a:rPr>
                      <m:t>=3</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𝑛</m:t>
                        </m:r>
                      </m:sub>
                    </m:sSub>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8" name="QC_6_AS.187_1#8b21ff3a4?vaa=1&amp;vcp=1&amp;vop=1&amp;pid=5fee0b6f9&amp;color=36,64,97&amp;vtp=1&amp;bbb=1&amp;hb=1"/>
              <p:cNvSpPr>
                <a:spLocks noRot="1" noChangeAspect="1" noMove="1" noResize="1" noEditPoints="1" noAdjustHandles="1" noChangeArrowheads="1" noChangeShapeType="1" noTextEdit="1"/>
              </p:cNvSpPr>
              <p:nvPr/>
            </p:nvSpPr>
            <p:spPr>
              <a:xfrm>
                <a:off x="539496" y="2923246"/>
                <a:ext cx="11109960" cy="772859"/>
              </a:xfrm>
              <a:prstGeom prst="rect">
                <a:avLst/>
              </a:prstGeom>
              <a:blipFill>
                <a:blip r:embed="rId6"/>
                <a:stretch>
                  <a:fillRect l="-1317"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7&amp;si=67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90_1#f7b295a35?vaa=1&amp;vcp=1&amp;vop=1&amp;pid=5fee0b6f9&amp;color=36,64,97&amp;vtp=1&amp;bt=1&amp;bbb=1&amp;hb=1"/>
              <p:cNvSpPr/>
              <p:nvPr/>
            </p:nvSpPr>
            <p:spPr>
              <a:xfrm>
                <a:off x="539496" y="1349202"/>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仿宋" pitchFamily="34" charset="0"/>
                    <a:ea typeface="仿宋" pitchFamily="34" charset="-122"/>
                    <a:cs typeface="仿宋" pitchFamily="34" charset="-120"/>
                  </a:rPr>
                  <a:t>[广东东莞高级中学2025高二检测]</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项和为</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N</m:t>
                            </m:r>
                          </m:e>
                          <m:sub>
                            <m:r>
                              <a:rPr lang="en-US" altLang="zh-CN" sz="1800" b="0" i="0">
                                <a:solidFill>
                                  <a:srgbClr val="244061"/>
                                </a:solidFill>
                                <a:latin typeface="Cambria Math" pitchFamily="34" charset="0"/>
                                <a:ea typeface="Cambria Math" pitchFamily="34" charset="-122"/>
                                <a:cs typeface="Cambria Math" pitchFamily="34" charset="-120"/>
                              </a:rPr>
                              <m:t>+</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，则</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6_BD.190_1#f7b295a35?vaa=1&amp;vcp=1&amp;vop=1&amp;pid=5fee0b6f9&amp;color=36,64,97&amp;vtp=1&amp;bt=1&amp;bbb=1&amp;hb=1"/>
              <p:cNvSpPr>
                <a:spLocks noRot="1" noChangeAspect="1" noMove="1" noResize="1" noEditPoints="1" noAdjustHandles="1" noChangeArrowheads="1" noChangeShapeType="1" noTextEdit="1"/>
              </p:cNvSpPr>
              <p:nvPr/>
            </p:nvSpPr>
            <p:spPr>
              <a:xfrm>
                <a:off x="539496" y="1349202"/>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6_AN.192_1#f7b295a35.bracket?vaa=1&amp;vcp=1&amp;vop=1&amp;pid=5fee0b6f9&amp;color=36,64,97&amp;vpa=28&amp;vtp=1"/>
          <p:cNvSpPr/>
          <p:nvPr/>
        </p:nvSpPr>
        <p:spPr>
          <a:xfrm>
            <a:off x="701421" y="184513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190_2#f7b295a35.choices?vaa=1&amp;vcp=1&amp;vop=1&amp;pid=5fee0b6f9&amp;color=36,64,97&amp;vtp=1&amp;bbb=1"/>
              <p:cNvSpPr/>
              <p:nvPr/>
            </p:nvSpPr>
            <p:spPr>
              <a:xfrm>
                <a:off x="539496" y="2167780"/>
                <a:ext cx="11109960" cy="360680"/>
              </a:xfrm>
              <a:prstGeom prst="rect">
                <a:avLst/>
              </a:prstGeom>
              <a:noFill/>
              <a:ln/>
            </p:spPr>
            <p:txBody>
              <a:bodyPr wrap="none" lIns="0" tIns="0" rIns="0" bIns="0" rtlCol="0" anchor="t"/>
              <a:lstStyle/>
              <a:p>
                <a:pPr latinLnBrk="1">
                  <a:lnSpc>
                    <a:spcPts val="3200"/>
                  </a:lnSpc>
                  <a:tabLst>
                    <a:tab pos="2850515" algn="l"/>
                    <a:tab pos="5675630" algn="l"/>
                    <a:tab pos="84880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a:solidFill>
                      <a:srgbClr val="244061"/>
                    </a:solidFill>
                    <a:latin typeface="Times New Roman" pitchFamily="34" charset="0"/>
                    <a:ea typeface="微软雅黑" pitchFamily="34" charset="-122"/>
                    <a:cs typeface="Times New Roman" pitchFamily="34" charset="-120"/>
                  </a:rPr>
                  <a:t>为等比数列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a:solidFill>
                      <a:srgbClr val="244061"/>
                    </a:solidFill>
                    <a:latin typeface="Times New Roman" pitchFamily="34" charset="0"/>
                    <a:ea typeface="微软雅黑" pitchFamily="34" charset="-122"/>
                    <a:cs typeface="Times New Roman" pitchFamily="34" charset="-120"/>
                  </a:rPr>
                  <a:t>为等差数列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a:solidFill>
                      <a:srgbClr val="244061"/>
                    </a:solidFill>
                    <a:latin typeface="Times New Roman" pitchFamily="34" charset="0"/>
                    <a:ea typeface="微软雅黑" pitchFamily="34" charset="-122"/>
                    <a:cs typeface="Times New Roman" pitchFamily="34" charset="-120"/>
                  </a:rPr>
                  <a:t>为等比数列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为等差数列</a:t>
                </a:r>
                <a:endParaRPr lang="en-US" altLang="zh-CN" sz="1800" dirty="0">
                  <a:solidFill>
                    <a:srgbClr val="244061"/>
                  </a:solidFill>
                </a:endParaRPr>
              </a:p>
            </p:txBody>
          </p:sp>
        </mc:Choice>
        <mc:Fallback xmlns="">
          <p:sp>
            <p:nvSpPr>
              <p:cNvPr id="4" name="QC_6_BD.190_2#f7b295a35.choices?vaa=1&amp;vcp=1&amp;vop=1&amp;pid=5fee0b6f9&amp;color=36,64,97&amp;vtp=1&amp;bbb=1"/>
              <p:cNvSpPr>
                <a:spLocks noRot="1" noChangeAspect="1" noMove="1" noResize="1" noEditPoints="1" noAdjustHandles="1" noChangeArrowheads="1" noChangeShapeType="1" noTextEdit="1"/>
              </p:cNvSpPr>
              <p:nvPr/>
            </p:nvSpPr>
            <p:spPr>
              <a:xfrm>
                <a:off x="539496" y="2167780"/>
                <a:ext cx="11109960" cy="360680"/>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91_1#f7b295a35?vaa=1&amp;vcp=1&amp;vop=1&amp;pid=5fee0b6f9&amp;color=36,64,97&amp;vtp=1&amp;bbb=1"/>
              <p:cNvSpPr/>
              <p:nvPr/>
            </p:nvSpPr>
            <p:spPr>
              <a:xfrm>
                <a:off x="539496" y="2541097"/>
                <a:ext cx="11109960" cy="31227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项和满足</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两</a:t>
                </a:r>
                <a:r>
                  <a:rPr lang="en-US" altLang="zh-CN" sz="1800" b="0" i="0">
                    <a:solidFill>
                      <a:srgbClr val="003760"/>
                    </a:solidFill>
                    <a:latin typeface="Times New Roman" pitchFamily="34" charset="0"/>
                    <a:ea typeface="微软雅黑" pitchFamily="34" charset="-122"/>
                    <a:cs typeface="Times New Roman" pitchFamily="34" charset="-120"/>
                  </a:rPr>
                  <a:t>式相减</a:t>
                </a:r>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e>
                    </m:d>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，不满足上式，</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4⋅</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此</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既不是等差数列也不是等比数列，故A，B错误；</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此数列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是首项为2，公比为3的等比数列，故C正确，D错误.故选C.</a:t>
                </a:r>
                <a:endParaRPr lang="en-US" altLang="zh-CN" sz="1800" dirty="0">
                  <a:solidFill>
                    <a:srgbClr val="003760"/>
                  </a:solidFill>
                </a:endParaRPr>
              </a:p>
            </p:txBody>
          </p:sp>
        </mc:Choice>
        <mc:Fallback xmlns="">
          <p:sp>
            <p:nvSpPr>
              <p:cNvPr id="5" name="QC_6_AS.191_1#f7b295a35?vaa=1&amp;vcp=1&amp;vop=1&amp;pid=5fee0b6f9&amp;color=36,64,97&amp;vtp=1&amp;bbb=1"/>
              <p:cNvSpPr>
                <a:spLocks noRot="1" noChangeAspect="1" noMove="1" noResize="1" noEditPoints="1" noAdjustHandles="1" noChangeArrowheads="1" noChangeShapeType="1" noTextEdit="1"/>
              </p:cNvSpPr>
              <p:nvPr/>
            </p:nvSpPr>
            <p:spPr>
              <a:xfrm>
                <a:off x="539496" y="2541097"/>
                <a:ext cx="11109960" cy="3122740"/>
              </a:xfrm>
              <a:prstGeom prst="rect">
                <a:avLst/>
              </a:prstGeom>
              <a:blipFill>
                <a:blip r:embed="rId5"/>
                <a:stretch>
                  <a:fillRect l="-1317" b="-44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checked= 1 &amp; amp; version = 1.0.5checked=1&amp;version=1.0.5checked= 1 &amp; amp; version = 1.0.5checked=1&amp;version=1.0.5">
    <p:spTree>
      <p:nvGrpSpPr>
        <p:cNvPr id="1" name=""/>
        <p:cNvGrpSpPr/>
        <p:nvPr/>
      </p:nvGrpSpPr>
      <p:grpSpPr>
        <a:xfrm>
          <a:off x="0" y="0"/>
          <a:ext cx="0" cy="0"/>
          <a:chOff x="0" y="0"/>
          <a:chExt cx="0" cy="0"/>
        </a:xfrm>
      </p:grpSpPr>
      <p:sp>
        <p:nvSpPr>
          <p:cNvPr id="2" name="C_5_BD#5911708dc?vcp=1&amp;pid=87e8f86ae&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等比数列的通项公式</a:t>
            </a:r>
            <a:endParaRPr lang="en-US" altLang="zh-CN" sz="2200" dirty="0"/>
          </a:p>
        </p:txBody>
      </p:sp>
      <mc:AlternateContent xmlns:mc="http://schemas.openxmlformats.org/markup-compatibility/2006" xmlns:a14="http://schemas.microsoft.com/office/drawing/2010/main">
        <mc:Choice Requires="a14">
          <p:sp>
            <p:nvSpPr>
              <p:cNvPr id="3" name="QB_6_BD.5_1#e0b487cf7?vaa=1&amp;vcp=1&amp;vop=1&amp;pid=5911708dc&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示例1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=9</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=36</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B_6_BD.5_1#e0b487cf7?vaa=1&amp;vcp=1&amp;vop=1&amp;pid=5911708dc&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t="-3390" b="-40678"/>
                </a:stretch>
              </a:blipFill>
              <a:ln/>
            </p:spPr>
            <p:txBody>
              <a:bodyPr/>
              <a:lstStyle/>
              <a:p>
                <a:r>
                  <a:rPr lang="zh-CN" altLang="en-US">
                    <a:noFill/>
                  </a:rPr>
                  <a:t> </a:t>
                </a:r>
              </a:p>
            </p:txBody>
          </p:sp>
        </mc:Fallback>
      </mc:AlternateContent>
      <p:sp>
        <p:nvSpPr>
          <p:cNvPr id="4" name="QB_6_AN.7_1#e0b487cf7.blank?vaa=1&amp;vcp=1&amp;vop=1&amp;pid=5911708dc&amp;color=36,64,97&amp;vpa=2&amp;vtp=1"/>
          <p:cNvSpPr/>
          <p:nvPr/>
        </p:nvSpPr>
        <p:spPr>
          <a:xfrm>
            <a:off x="6858413" y="1282282"/>
            <a:ext cx="2809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3</a:t>
            </a:r>
            <a:endParaRPr lang="en-US" altLang="zh-CN" dirty="0"/>
          </a:p>
        </p:txBody>
      </p:sp>
      <mc:AlternateContent xmlns:mc="http://schemas.openxmlformats.org/markup-compatibility/2006" xmlns:a14="http://schemas.microsoft.com/office/drawing/2010/main">
        <mc:Choice Requires="a14">
          <p:sp>
            <p:nvSpPr>
              <p:cNvPr id="5" name="QB_6_AS.6_1#e0b487cf7?vaa=1&amp;vcp=1&amp;vop=1&amp;pid=5911708dc&amp;color=36,64,97&amp;vtp=1&amp;bbb=1&amp;hb=1"/>
              <p:cNvSpPr/>
              <p:nvPr/>
            </p:nvSpPr>
            <p:spPr>
              <a:xfrm>
                <a:off x="539496" y="1688171"/>
                <a:ext cx="11109960" cy="861759"/>
              </a:xfrm>
              <a:prstGeom prst="rect">
                <a:avLst/>
              </a:prstGeom>
              <a:noFill/>
              <a:ln/>
            </p:spPr>
            <p:txBody>
              <a:bodyPr wrap="non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设等比数列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a:solidFill>
                          <a:srgbClr val="003760"/>
                        </a:solidFill>
                        <a:latin typeface="Cambria Math" pitchFamily="34" charset="0"/>
                        <a:ea typeface="Cambria Math" pitchFamily="34" charset="-122"/>
                        <a:cs typeface="Cambria Math" pitchFamily="34" charset="-120"/>
                      </a:rPr>
                      <m:t>=36</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4</m:t>
                            </m:r>
                          </m:sup>
                        </m:sSup>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e>
                        </m:d>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den>
                    </m:f>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4</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36</m:t>
                        </m:r>
                      </m:num>
                      <m:den>
                        <m:r>
                          <a:rPr lang="en-US" altLang="zh-CN" sz="1800" b="0" i="0">
                            <a:solidFill>
                              <a:srgbClr val="003760"/>
                            </a:solidFill>
                            <a:latin typeface="Cambria Math" pitchFamily="34" charset="0"/>
                            <a:ea typeface="Cambria Math" pitchFamily="34" charset="-122"/>
                            <a:cs typeface="Cambria Math" pitchFamily="34" charset="-120"/>
                          </a:rPr>
                          <m:t>9</m:t>
                        </m:r>
                      </m:den>
                    </m:f>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𝑞</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=2</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3</m:t>
                        </m:r>
                      </m:sub>
                    </m:sSub>
                    <m:r>
                      <a:rPr lang="en-US" altLang="zh-CN" b="0" i="0">
                        <a:solidFill>
                          <a:srgbClr val="003760"/>
                        </a:solidFill>
                        <a:latin typeface="Cambria Math" pitchFamily="34" charset="0"/>
                        <a:ea typeface="Cambria Math" pitchFamily="34" charset="-122"/>
                        <a:cs typeface="Cambria Math" pitchFamily="34" charset="-120"/>
                      </a:rPr>
                      <m:t>=3</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=9</m:t>
                    </m:r>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B_6_AS.6_1#e0b487cf7?vaa=1&amp;vcp=1&amp;vop=1&amp;pid=5911708dc&amp;color=36,64,97&amp;vtp=1&amp;bbb=1&amp;hb=1"/>
              <p:cNvSpPr>
                <a:spLocks noRot="1" noChangeAspect="1" noMove="1" noResize="1" noEditPoints="1" noAdjustHandles="1" noChangeArrowheads="1" noChangeShapeType="1" noTextEdit="1"/>
              </p:cNvSpPr>
              <p:nvPr/>
            </p:nvSpPr>
            <p:spPr>
              <a:xfrm>
                <a:off x="539496" y="1688171"/>
                <a:ext cx="11109960" cy="861759"/>
              </a:xfrm>
              <a:prstGeom prst="rect">
                <a:avLst/>
              </a:prstGeom>
              <a:blipFill>
                <a:blip r:embed="rId4"/>
                <a:stretch>
                  <a:fillRect l="-1317" b="-163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68&amp;si=68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94_1#261491f37?vaa=1&amp;vcp=1&amp;vop=1&amp;pid=5fee0b6f9&amp;color=36,64,97&amp;vtp=1&amp;bt=1&amp;bbb=1"/>
              <p:cNvSpPr/>
              <p:nvPr/>
            </p:nvSpPr>
            <p:spPr>
              <a:xfrm>
                <a:off x="539496" y="2109678"/>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18</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是方程</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+6</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+4=0</m:t>
                    </m:r>
                  </m:oMath>
                </a14:m>
                <a:r>
                  <a:rPr lang="en-US" altLang="zh-CN" sz="1800" b="0" i="0" dirty="0">
                    <a:solidFill>
                      <a:srgbClr val="244061"/>
                    </a:solidFill>
                    <a:latin typeface="Times New Roman" pitchFamily="34" charset="0"/>
                    <a:ea typeface="微软雅黑" pitchFamily="34" charset="-122"/>
                    <a:cs typeface="Times New Roman" pitchFamily="34" charset="-120"/>
                  </a:rPr>
                  <a:t>的两根，则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16</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194_1#261491f37?vaa=1&amp;vcp=1&amp;vop=1&amp;pid=5fee0b6f9&amp;color=36,64,97&amp;vtp=1&amp;bt=1&amp;bbb=1"/>
              <p:cNvSpPr>
                <a:spLocks noRot="1" noChangeAspect="1" noMove="1" noResize="1" noEditPoints="1" noAdjustHandles="1" noChangeArrowheads="1" noChangeShapeType="1" noTextEdit="1"/>
              </p:cNvSpPr>
              <p:nvPr/>
            </p:nvSpPr>
            <p:spPr>
              <a:xfrm>
                <a:off x="539496" y="2109678"/>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6_AN.196_1#261491f37.bracket?vaa=1&amp;vcp=1&amp;vop=1&amp;pid=5fee0b6f9&amp;color=36,64,97&amp;vpa=29&amp;vtp=1"/>
          <p:cNvSpPr/>
          <p:nvPr/>
        </p:nvSpPr>
        <p:spPr>
          <a:xfrm>
            <a:off x="8500491" y="218918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194_2#261491f37.choices?vaa=1&amp;vcp=1&amp;vop=1&amp;pid=5fee0b6f9&amp;color=36,64,97&amp;vtp=1&amp;bbb=1"/>
              <p:cNvSpPr/>
              <p:nvPr/>
            </p:nvSpPr>
            <p:spPr>
              <a:xfrm>
                <a:off x="539496" y="2523761"/>
                <a:ext cx="11109960" cy="356235"/>
              </a:xfrm>
              <a:prstGeom prst="rect">
                <a:avLst/>
              </a:prstGeom>
              <a:noFill/>
              <a:ln/>
            </p:spPr>
            <p:txBody>
              <a:bodyPr wrap="none" lIns="0" tIns="0" rIns="0" bIns="0" rtlCol="0" anchor="t"/>
              <a:lstStyle/>
              <a:p>
                <a:pPr latinLnBrk="1">
                  <a:lnSpc>
                    <a:spcPts val="3200"/>
                  </a:lnSpc>
                  <a:tabLst>
                    <a:tab pos="2710815" algn="l"/>
                    <a:tab pos="5396230" algn="l"/>
                    <a:tab pos="84245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.2</a:t>
                </a:r>
                <a:r>
                  <a:rPr lang="en-US" altLang="zh-CN" sz="1800" b="0" i="0">
                    <a:solidFill>
                      <a:srgbClr val="244061"/>
                    </a:solidFill>
                    <a:latin typeface="Times New Roman" pitchFamily="34" charset="0"/>
                    <a:ea typeface="微软雅黑" pitchFamily="34" charset="-122"/>
                    <a:cs typeface="Times New Roman" pitchFamily="34" charset="-120"/>
                  </a:rPr>
                  <a:t>或6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194_2#261491f37.choices?vaa=1&amp;vcp=1&amp;vop=1&amp;pid=5fee0b6f9&amp;color=36,64,97&amp;vtp=1&amp;bbb=1"/>
              <p:cNvSpPr>
                <a:spLocks noRot="1" noChangeAspect="1" noMove="1" noResize="1" noEditPoints="1" noAdjustHandles="1" noChangeArrowheads="1" noChangeShapeType="1" noTextEdit="1"/>
              </p:cNvSpPr>
              <p:nvPr/>
            </p:nvSpPr>
            <p:spPr>
              <a:xfrm>
                <a:off x="539496" y="2523761"/>
                <a:ext cx="11109960" cy="356235"/>
              </a:xfrm>
              <a:prstGeom prst="rect">
                <a:avLst/>
              </a:prstGeom>
              <a:blipFill>
                <a:blip r:embed="rId4"/>
                <a:stretch>
                  <a:fillRect l="-1317" b="-4310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95_1#261491f37?vaa=1&amp;vcp=1&amp;vop=1&amp;pid=5fee0b6f9&amp;color=36,64,97&amp;vtp=1&amp;bbb=1"/>
              <p:cNvSpPr/>
              <p:nvPr/>
            </p:nvSpPr>
            <p:spPr>
              <a:xfrm>
                <a:off x="539496" y="2884378"/>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18</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是方程</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+6</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的两根，</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18</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18</m:t>
                        </m:r>
                      </m:sub>
                    </m:sSub>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18</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18</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18</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smtClean="0">
                        <a:solidFill>
                          <a:srgbClr val="003760"/>
                        </a:solidFill>
                        <a:latin typeface="Cambria Math" pitchFamily="34" charset="0"/>
                        <a:ea typeface="Cambria Math" pitchFamily="34" charset="-122"/>
                        <a:cs typeface="Cambria Math" pitchFamily="34" charset="-120"/>
                      </a:rPr>
                      <m:t>=4−2=2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6_AS.195_1#261491f37?vaa=1&amp;vcp=1&amp;vop=1&amp;pid=5fee0b6f9&amp;color=36,64,97&amp;vtp=1&amp;bbb=1"/>
              <p:cNvSpPr>
                <a:spLocks noRot="1" noChangeAspect="1" noMove="1" noResize="1" noEditPoints="1" noAdjustHandles="1" noChangeArrowheads="1" noChangeShapeType="1" noTextEdit="1"/>
              </p:cNvSpPr>
              <p:nvPr/>
            </p:nvSpPr>
            <p:spPr>
              <a:xfrm>
                <a:off x="539496" y="2884378"/>
                <a:ext cx="11109960" cy="2030540"/>
              </a:xfrm>
              <a:prstGeom prst="rect">
                <a:avLst/>
              </a:prstGeom>
              <a:blipFill>
                <a:blip r:embed="rId5"/>
                <a:stretch>
                  <a:fillRect l="-1317"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69&amp;si=69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198_1#45ab4076e?vaa=1&amp;vcp=1&amp;vop=1&amp;pid=5fee0b6f9&amp;color=36,64,97&amp;vtp=1&amp;bt=1&amp;bbb=1"/>
              <p:cNvSpPr/>
              <p:nvPr/>
            </p:nvSpPr>
            <p:spPr>
              <a:xfrm>
                <a:off x="539496" y="2983534"/>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=30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a:solidFill>
                          <a:srgbClr val="244061"/>
                        </a:solidFill>
                        <a:latin typeface="Cambria Math" pitchFamily="34" charset="0"/>
                        <a:ea typeface="Cambria Math" pitchFamily="34" charset="-122"/>
                        <a:cs typeface="Cambria Math" pitchFamily="34" charset="-120"/>
                      </a:rPr>
                      <m:t>=60</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6_BD.198_1#45ab4076e?vaa=1&amp;vcp=1&amp;vop=1&amp;pid=5fee0b6f9&amp;color=36,64,97&amp;vtp=1&amp;bt=1&amp;bbb=1"/>
              <p:cNvSpPr>
                <a:spLocks noRot="1" noChangeAspect="1" noMove="1" noResize="1" noEditPoints="1" noAdjustHandles="1" noChangeArrowheads="1" noChangeShapeType="1" noTextEdit="1"/>
              </p:cNvSpPr>
              <p:nvPr/>
            </p:nvSpPr>
            <p:spPr>
              <a:xfrm>
                <a:off x="539496" y="2983534"/>
                <a:ext cx="11109960" cy="360680"/>
              </a:xfrm>
              <a:prstGeom prst="rect">
                <a:avLst/>
              </a:prstGeom>
              <a:blipFill>
                <a:blip r:embed="rId3"/>
                <a:stretch>
                  <a:fillRect l="-1317" t="-3333" b="-38333"/>
                </a:stretch>
              </a:blipFill>
              <a:ln/>
            </p:spPr>
            <p:txBody>
              <a:bodyPr/>
              <a:lstStyle/>
              <a:p>
                <a:r>
                  <a:rPr lang="zh-CN" altLang="en-US">
                    <a:noFill/>
                  </a:rPr>
                  <a:t> </a:t>
                </a:r>
              </a:p>
            </p:txBody>
          </p:sp>
        </mc:Fallback>
      </mc:AlternateContent>
      <p:sp>
        <p:nvSpPr>
          <p:cNvPr id="3" name="QB_6_AN.200_1#45ab4076e.blank?vaa=1&amp;vcp=1&amp;vop=1&amp;pid=5fee0b6f9&amp;color=36,64,97&amp;vpa=30&amp;vtp=1&amp;bbb=1"/>
          <p:cNvSpPr/>
          <p:nvPr/>
        </p:nvSpPr>
        <p:spPr>
          <a:xfrm>
            <a:off x="6981096" y="2941624"/>
            <a:ext cx="5095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240</a:t>
            </a:r>
            <a:endParaRPr lang="en-US" altLang="zh-CN" dirty="0"/>
          </a:p>
        </p:txBody>
      </p:sp>
      <mc:AlternateContent xmlns:mc="http://schemas.openxmlformats.org/markup-compatibility/2006" xmlns:a14="http://schemas.microsoft.com/office/drawing/2010/main">
        <mc:Choice Requires="a14">
          <p:sp>
            <p:nvSpPr>
              <p:cNvPr id="4" name="QB_6_AS.199_1#45ab4076e?vaa=1&amp;vcp=1&amp;vop=1&amp;pid=5fee0b6f9&amp;color=36,64,97&amp;vtp=1&amp;bbb=1&amp;hb=1"/>
              <p:cNvSpPr/>
              <p:nvPr/>
            </p:nvSpPr>
            <p:spPr>
              <a:xfrm>
                <a:off x="539496" y="3354120"/>
                <a:ext cx="11109960" cy="765493"/>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𝑞</m:t>
                        </m:r>
                      </m:e>
                    </m:d>
                    <m:r>
                      <a:rPr lang="en-US" altLang="zh-CN" sz="1800" b="0" i="0">
                        <a:solidFill>
                          <a:srgbClr val="003760"/>
                        </a:solidFill>
                        <a:latin typeface="Cambria Math" pitchFamily="34" charset="0"/>
                        <a:ea typeface="Cambria Math" pitchFamily="34" charset="-122"/>
                        <a:cs typeface="Cambria Math" pitchFamily="34" charset="-120"/>
                      </a:rPr>
                      <m:t>=30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𝑞</m:t>
                        </m:r>
                      </m:e>
                    </m:d>
                    <m:r>
                      <a:rPr lang="en-US" altLang="zh-CN" sz="1800" b="0" i="0">
                        <a:solidFill>
                          <a:srgbClr val="003760"/>
                        </a:solidFill>
                        <a:latin typeface="Cambria Math" pitchFamily="34" charset="0"/>
                        <a:ea typeface="Cambria Math" pitchFamily="34" charset="-122"/>
                        <a:cs typeface="Cambria Math" pitchFamily="34" charset="-120"/>
                      </a:rPr>
                      <m:t>=60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100"/>
                  </a:lnSpc>
                </a:pP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7</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8</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𝑞</m:t>
                        </m:r>
                      </m:e>
                      <m:sup>
                        <m:r>
                          <a:rPr lang="en-US" altLang="zh-CN" b="0" i="0">
                            <a:solidFill>
                              <a:srgbClr val="003760"/>
                            </a:solidFill>
                            <a:latin typeface="Cambria Math" pitchFamily="34" charset="0"/>
                            <a:ea typeface="Cambria Math" pitchFamily="34" charset="-122"/>
                            <a:cs typeface="Cambria Math" pitchFamily="34" charset="-120"/>
                          </a:rPr>
                          <m:t>6</m:t>
                        </m:r>
                      </m:sup>
                    </m:sSup>
                    <m:d>
                      <m:d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b="0" i="0">
                            <a:solidFill>
                              <a:srgbClr val="003760"/>
                            </a:solidFill>
                            <a:latin typeface="Cambria Math" pitchFamily="34" charset="0"/>
                            <a:ea typeface="Cambria Math" pitchFamily="34" charset="-122"/>
                            <a:cs typeface="Cambria Math" pitchFamily="34" charset="-120"/>
                          </a:rPr>
                          <m:t>1+</m:t>
                        </m:r>
                        <m:r>
                          <a:rPr lang="en-US" altLang="zh-CN" b="0" i="0">
                            <a:solidFill>
                              <a:srgbClr val="003760"/>
                            </a:solidFill>
                            <a:latin typeface="Cambria Math" pitchFamily="34" charset="0"/>
                            <a:ea typeface="Cambria Math" pitchFamily="34" charset="-122"/>
                            <a:cs typeface="Cambria Math" pitchFamily="34" charset="-120"/>
                          </a:rPr>
                          <m:t>𝑞</m:t>
                        </m:r>
                      </m:e>
                    </m:d>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d>
                      <m:d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b="0" i="0">
                            <a:solidFill>
                              <a:srgbClr val="003760"/>
                            </a:solidFill>
                            <a:latin typeface="Cambria Math" pitchFamily="34" charset="0"/>
                            <a:ea typeface="Cambria Math" pitchFamily="34" charset="-122"/>
                            <a:cs typeface="Cambria Math" pitchFamily="34" charset="-120"/>
                          </a:rPr>
                          <m:t>1+</m:t>
                        </m:r>
                        <m:r>
                          <a:rPr lang="en-US" altLang="zh-CN" b="0" i="0">
                            <a:solidFill>
                              <a:srgbClr val="003760"/>
                            </a:solidFill>
                            <a:latin typeface="Cambria Math" pitchFamily="34" charset="0"/>
                            <a:ea typeface="Cambria Math" pitchFamily="34" charset="-122"/>
                            <a:cs typeface="Cambria Math" pitchFamily="34" charset="-120"/>
                          </a:rPr>
                          <m:t>𝑞</m:t>
                        </m:r>
                      </m:e>
                    </m:d>
                    <m:r>
                      <a:rPr lang="en-US" altLang="zh-CN" b="0" i="0">
                        <a:solidFill>
                          <a:srgbClr val="003760"/>
                        </a:solidFill>
                        <a:latin typeface="Cambria Math" pitchFamily="34" charset="0"/>
                        <a:ea typeface="Cambria Math" pitchFamily="34" charset="-122"/>
                        <a:cs typeface="Cambria Math" pitchFamily="34" charset="-120"/>
                      </a:rPr>
                      <m:t>]⋅</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dPr>
                          <m:e>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𝑞</m:t>
                                </m:r>
                              </m:e>
                              <m:sup>
                                <m:r>
                                  <a:rPr lang="en-US" altLang="zh-CN" b="0" i="0">
                                    <a:solidFill>
                                      <a:srgbClr val="003760"/>
                                    </a:solidFill>
                                    <a:latin typeface="Cambria Math" pitchFamily="34" charset="0"/>
                                    <a:ea typeface="Cambria Math" pitchFamily="34" charset="-122"/>
                                    <a:cs typeface="Cambria Math" pitchFamily="34" charset="-120"/>
                                  </a:rPr>
                                  <m:t>2</m:t>
                                </m:r>
                              </m:sup>
                            </m:sSup>
                          </m:e>
                        </m:d>
                      </m:e>
                      <m:sup>
                        <m:r>
                          <a:rPr lang="en-US" altLang="zh-CN" b="0" i="0">
                            <a:solidFill>
                              <a:srgbClr val="003760"/>
                            </a:solidFill>
                            <a:latin typeface="Cambria Math" pitchFamily="34" charset="0"/>
                            <a:ea typeface="Cambria Math" pitchFamily="34" charset="-122"/>
                            <a:cs typeface="Cambria Math" pitchFamily="34" charset="-120"/>
                          </a:rPr>
                          <m:t>3</m:t>
                        </m:r>
                      </m:sup>
                    </m:sSup>
                    <m:r>
                      <a:rPr lang="en-US" altLang="zh-CN" b="0" i="0">
                        <a:solidFill>
                          <a:srgbClr val="003760"/>
                        </a:solidFill>
                        <a:latin typeface="Cambria Math" pitchFamily="34" charset="0"/>
                        <a:ea typeface="Cambria Math" pitchFamily="34" charset="-122"/>
                        <a:cs typeface="Cambria Math" pitchFamily="34" charset="-120"/>
                      </a:rPr>
                      <m:t>=30×8=240.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4" name="QB_6_AS.199_1#45ab4076e?vaa=1&amp;vcp=1&amp;vop=1&amp;pid=5fee0b6f9&amp;color=36,64,97&amp;vtp=1&amp;bbb=1&amp;hb=1"/>
              <p:cNvSpPr>
                <a:spLocks noRot="1" noChangeAspect="1" noMove="1" noResize="1" noEditPoints="1" noAdjustHandles="1" noChangeArrowheads="1" noChangeShapeType="1" noTextEdit="1"/>
              </p:cNvSpPr>
              <p:nvPr/>
            </p:nvSpPr>
            <p:spPr>
              <a:xfrm>
                <a:off x="539496" y="3354120"/>
                <a:ext cx="11109960" cy="765493"/>
              </a:xfrm>
              <a:prstGeom prst="rect">
                <a:avLst/>
              </a:prstGeom>
              <a:blipFill>
                <a:blip r:embed="rId4"/>
                <a:stretch>
                  <a:fillRect l="-1317" b="-150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0&amp;si=70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02_1#3c303b3b8?vaa=1&amp;vcp=1&amp;vop=1&amp;pid=5fee0b6f9&amp;color=36,64,97&amp;vtp=1&amp;bt=1&amp;bbb=1"/>
              <p:cNvSpPr/>
              <p:nvPr/>
            </p:nvSpPr>
            <p:spPr>
              <a:xfrm>
                <a:off x="539496" y="2355583"/>
                <a:ext cx="11109960" cy="578676"/>
              </a:xfrm>
              <a:prstGeom prst="rect">
                <a:avLst/>
              </a:prstGeom>
              <a:noFill/>
              <a:ln/>
            </p:spPr>
            <p:txBody>
              <a:bodyPr wrap="none" lIns="0" tIns="0" rIns="0" bIns="0" rtlCol="0" anchor="t"/>
              <a:lstStyle/>
              <a:p>
                <a:pPr algn="l" latinLnBrk="1">
                  <a:lnSpc>
                    <a:spcPts val="5400"/>
                  </a:lnSpc>
                </a:pPr>
                <a:r>
                  <a:rPr lang="en-US" altLang="zh-CN" sz="1800" b="1" i="0" dirty="0">
                    <a:solidFill>
                      <a:srgbClr val="244061"/>
                    </a:solidFill>
                    <a:latin typeface="Times New Roman" pitchFamily="34" charset="0"/>
                    <a:ea typeface="微软雅黑" pitchFamily="34" charset="-122"/>
                    <a:cs typeface="Times New Roman" pitchFamily="34" charset="-120"/>
                  </a:rPr>
                  <a:t>5.</a:t>
                </a:r>
                <a:r>
                  <a:rPr lang="en-US" altLang="zh-CN" sz="1800" b="0" i="0" dirty="0">
                    <a:solidFill>
                      <a:srgbClr val="244061"/>
                    </a:solidFill>
                    <a:latin typeface="Times New Roman" pitchFamily="34" charset="0"/>
                    <a:ea typeface="微软雅黑" pitchFamily="34" charset="-122"/>
                    <a:cs typeface="Times New Roman" pitchFamily="34" charset="-120"/>
                  </a:rPr>
                  <a:t>已知等比数列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为递减数列，且</a:t>
                </a:r>
                <a14:m>
                  <m:oMath xmlns:m="http://schemas.openxmlformats.org/officeDocument/2006/math">
                    <m:sSubSup>
                      <m:sSubSupPr>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sub>
                        </m:sSub>
                      </m:e>
                    </m:d>
                    <m:r>
                      <a:rPr lang="en-US" altLang="zh-CN" sz="1800" b="0" i="0" smtClean="0">
                        <a:solidFill>
                          <a:srgbClr val="244061"/>
                        </a:solidFill>
                        <a:latin typeface="Cambria Math" pitchFamily="34" charset="0"/>
                        <a:ea typeface="Cambria Math" pitchFamily="34" charset="-122"/>
                        <a:cs typeface="Cambria Math" pitchFamily="34" charset="-120"/>
                      </a:rPr>
                      <m:t>=5</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的通项公式</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dirty="0">
                    <a:solidFill>
                      <a:srgbClr val="244061"/>
                    </a:solidFill>
                    <a:latin typeface="SimSun" pitchFamily="34" charset="0"/>
                    <a:ea typeface="SimSun" pitchFamily="34" charset="-122"/>
                    <a:cs typeface="SimSun" pitchFamily="34" charset="-120"/>
                  </a:rPr>
                  <a:t>_</a:t>
                </a:r>
                <a:r>
                  <a:rPr lang="en-US" altLang="zh-CN" sz="3000" b="0" i="0" u="sng" kern="0" spc="-99900" dirty="0">
                    <a:solidFill>
                      <a:srgbClr val="FF00FF"/>
                    </a:solidFill>
                    <a:latin typeface="SimSun" panose="02010600030101010101" pitchFamily="2" charset="-122"/>
                    <a:ea typeface="微软雅黑" pitchFamily="34" charset="-122"/>
                    <a:cs typeface="Times New Roman" pitchFamily="34" charset="-120"/>
                  </a:rPr>
                  <a:t> </a:t>
                </a:r>
                <a:r>
                  <a:rPr lang="en-US" altLang="zh-CN" sz="1800" i="0" dirty="0">
                    <a:solidFill>
                      <a:srgbClr val="244061"/>
                    </a:solidFill>
                    <a:latin typeface="SimSun" pitchFamily="34" charset="0"/>
                    <a:ea typeface="SimSun" pitchFamily="34" charset="-122"/>
                    <a:cs typeface="SimSun" pitchFamily="34" charset="-120"/>
                  </a:rPr>
                  <a:t>____</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B_6_BD.202_1#3c303b3b8?vaa=1&amp;vcp=1&amp;vop=1&amp;pid=5fee0b6f9&amp;color=36,64,97&amp;vtp=1&amp;bt=1&amp;bbb=1"/>
              <p:cNvSpPr>
                <a:spLocks noRot="1" noChangeAspect="1" noMove="1" noResize="1" noEditPoints="1" noAdjustHandles="1" noChangeArrowheads="1" noChangeShapeType="1" noTextEdit="1"/>
              </p:cNvSpPr>
              <p:nvPr/>
            </p:nvSpPr>
            <p:spPr>
              <a:xfrm>
                <a:off x="539496" y="2355583"/>
                <a:ext cx="11109960" cy="578676"/>
              </a:xfrm>
              <a:prstGeom prst="rect">
                <a:avLst/>
              </a:prstGeom>
              <a:blipFill>
                <a:blip r:embed="rId3"/>
                <a:stretch>
                  <a:fillRect l="-1317" b="-2315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204_1#3c303b3b8.blank?vaa=1&amp;vcp=1&amp;vop=1&amp;pid=5fee0b6f9&amp;color=36,64,97&amp;vpa=31&amp;vtp=1&amp;bbb=1&amp;rh=34.83"/>
              <p:cNvSpPr/>
              <p:nvPr/>
            </p:nvSpPr>
            <p:spPr>
              <a:xfrm>
                <a:off x="10372788" y="2437752"/>
                <a:ext cx="558737" cy="442341"/>
              </a:xfrm>
              <a:prstGeom prst="rect">
                <a:avLst/>
              </a:prstGeom>
              <a:noFill/>
              <a:ln/>
            </p:spPr>
            <p:txBody>
              <a:bodyPr wrap="none" lIns="0" tIns="0" rIns="0" bIns="0" rtlCol="0" anchor="t"/>
              <a:lstStyle/>
              <a:p>
                <a:pPr algn="ctr" latinLnBrk="1">
                  <a:lnSpc>
                    <a:spcPts val="3500"/>
                  </a:lnSpc>
                </a:pPr>
                <a14:m>
                  <m:oMath xmlns:m="http://schemas.openxmlformats.org/officeDocument/2006/math">
                    <m:sSup>
                      <m:sSup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e>
                        </m:d>
                      </m:e>
                      <m:sup>
                        <m:r>
                          <a:rPr lang="en-US" altLang="zh-CN"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204_1#3c303b3b8.blank?vaa=1&amp;vcp=1&amp;vop=1&amp;pid=5fee0b6f9&amp;color=36,64,97&amp;vpa=31&amp;vtp=1&amp;bbb=1&amp;rh=34.83"/>
              <p:cNvSpPr>
                <a:spLocks noRot="1" noChangeAspect="1" noMove="1" noResize="1" noEditPoints="1" noAdjustHandles="1" noChangeArrowheads="1" noChangeShapeType="1" noTextEdit="1"/>
              </p:cNvSpPr>
              <p:nvPr/>
            </p:nvSpPr>
            <p:spPr>
              <a:xfrm>
                <a:off x="10372788" y="2437752"/>
                <a:ext cx="558737" cy="442341"/>
              </a:xfrm>
              <a:prstGeom prst="rect">
                <a:avLst/>
              </a:prstGeom>
              <a:blipFill>
                <a:blip r:embed="rId4"/>
                <a:stretch>
                  <a:fillRect b="-27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203_1#3c303b3b8?vaa=1&amp;vcp=1&amp;vop=1&amp;pid=5fee0b6f9&amp;color=36,64,97&amp;vtp=1&amp;bbb=1"/>
              <p:cNvSpPr/>
              <p:nvPr/>
            </p:nvSpPr>
            <p:spPr>
              <a:xfrm>
                <a:off x="539496" y="2945371"/>
                <a:ext cx="11109960" cy="1748917"/>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的首项为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，公比为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显</a:t>
                </a:r>
                <a:r>
                  <a:rPr lang="en-US" altLang="zh-CN" sz="1800" b="0" i="0">
                    <a:solidFill>
                      <a:srgbClr val="003760"/>
                    </a:solidFill>
                    <a:latin typeface="Times New Roman" pitchFamily="34" charset="0"/>
                    <a:ea typeface="微软雅黑" pitchFamily="34" charset="-122"/>
                    <a:cs typeface="Times New Roman" pitchFamily="34" charset="-120"/>
                  </a:rPr>
                  <a:t>然</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up>
                        <m:r>
                          <a:rPr lang="en-US" altLang="zh-CN" sz="1800" b="0" i="0">
                            <a:solidFill>
                              <a:srgbClr val="00376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8</m:t>
                        </m:r>
                      </m:sup>
                    </m:sSup>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9</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sub>
                        </m:sSub>
                      </m:e>
                    </m:d>
                    <m:r>
                      <a:rPr lang="en-US" altLang="zh-CN" sz="1800" b="0" i="0" smtClean="0">
                        <a:solidFill>
                          <a:srgbClr val="003760"/>
                        </a:solidFill>
                        <a:latin typeface="Cambria Math" pitchFamily="34" charset="0"/>
                        <a:ea typeface="Cambria Math" pitchFamily="34" charset="-122"/>
                        <a:cs typeface="Cambria Math" pitchFamily="34" charset="-120"/>
                      </a:rPr>
                      <m:t>=5</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e>
                    </m:d>
                    <m:r>
                      <a:rPr lang="en-US" altLang="zh-CN" sz="1800" b="0" i="0" smtClean="0">
                        <a:solidFill>
                          <a:srgbClr val="003760"/>
                        </a:solidFill>
                        <a:latin typeface="Cambria Math" pitchFamily="34" charset="0"/>
                        <a:ea typeface="Cambria Math" pitchFamily="34" charset="-122"/>
                        <a:cs typeface="Cambria Math" pitchFamily="34" charset="-120"/>
                      </a:rPr>
                      <m:t>=5</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.因为数列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为递减数列，所以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e>
                        </m:d>
                      </m:e>
                      <m:sup>
                        <m:r>
                          <a:rPr lang="en-US" altLang="zh-CN" sz="1800" b="0" i="0">
                            <a:solidFill>
                              <a:srgbClr val="00376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203_1#3c303b3b8?vaa=1&amp;vcp=1&amp;vop=1&amp;pid=5fee0b6f9&amp;color=36,64,97&amp;vtp=1&amp;bbb=1"/>
              <p:cNvSpPr>
                <a:spLocks noRot="1" noChangeAspect="1" noMove="1" noResize="1" noEditPoints="1" noAdjustHandles="1" noChangeArrowheads="1" noChangeShapeType="1" noTextEdit="1"/>
              </p:cNvSpPr>
              <p:nvPr/>
            </p:nvSpPr>
            <p:spPr>
              <a:xfrm>
                <a:off x="539496" y="2945371"/>
                <a:ext cx="11109960" cy="1748917"/>
              </a:xfrm>
              <a:prstGeom prst="rect">
                <a:avLst/>
              </a:prstGeom>
              <a:blipFill>
                <a:blip r:embed="rId5"/>
                <a:stretch>
                  <a:fillRect l="-1317" b="-45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1&amp;si=71checked= 1 &amp; amp; version = 1.0.5checked=1&amp;version=1.0.5checked= 1 &amp; amp; version = 1.0.5checked=1&amp;version=1.0.5">
    <p:spTree>
      <p:nvGrpSpPr>
        <p:cNvPr id="1" name=""/>
        <p:cNvGrpSpPr/>
        <p:nvPr/>
      </p:nvGrpSpPr>
      <p:grpSpPr>
        <a:xfrm>
          <a:off x="0" y="0"/>
          <a:ext cx="0" cy="0"/>
          <a:chOff x="0" y="0"/>
          <a:chExt cx="0" cy="0"/>
        </a:xfrm>
      </p:grpSpPr>
      <p:sp>
        <p:nvSpPr>
          <p:cNvPr id="2" name="C_5_BD#07852f6a7?vcp=1&amp;pid=366477a44&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B组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应考能力</a:t>
            </a:r>
            <a:endParaRPr lang="en-US" altLang="zh-CN" sz="2400" dirty="0">
              <a:solidFill>
                <a:srgbClr val="003760"/>
              </a:solidFill>
            </a:endParaRPr>
          </a:p>
        </p:txBody>
      </p:sp>
      <p:sp>
        <p:nvSpPr>
          <p:cNvPr id="3" name="QC_6_BD.206_1#36a4ae851?vaa=1&amp;vcp=1&amp;vop=1&amp;pid=07852f6a7&amp;color=36,64,97&amp;vtp=1&amp;bbb=1"/>
          <p:cNvSpPr/>
          <p:nvPr/>
        </p:nvSpPr>
        <p:spPr>
          <a:xfrm>
            <a:off x="539496" y="13612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6.</a:t>
            </a:r>
            <a:r>
              <a:rPr lang="en-US" altLang="zh-CN" sz="1800" b="0" i="0" dirty="0">
                <a:solidFill>
                  <a:srgbClr val="244061"/>
                </a:solidFill>
                <a:latin typeface="Times New Roman" pitchFamily="34" charset="0"/>
                <a:ea typeface="微软雅黑" pitchFamily="34" charset="-122"/>
                <a:cs typeface="Times New Roman" pitchFamily="34" charset="-120"/>
              </a:rPr>
              <a:t>在3和9之间插入两个正数后，使前三个数成等比数列，后三个数成等差数列，</a:t>
            </a:r>
            <a:r>
              <a:rPr lang="en-US" altLang="zh-CN" sz="1800" b="0" i="0">
                <a:solidFill>
                  <a:srgbClr val="244061"/>
                </a:solidFill>
                <a:latin typeface="Times New Roman" pitchFamily="34" charset="0"/>
                <a:ea typeface="微软雅黑" pitchFamily="34" charset="-122"/>
                <a:cs typeface="Times New Roman" pitchFamily="34" charset="-120"/>
              </a:rPr>
              <a:t>则这两个正数之和为(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p:sp>
        <p:nvSpPr>
          <p:cNvPr id="4" name="QC_6_AN.208_1#36a4ae851.bracket?vaa=1&amp;vcp=1&amp;vop=1&amp;pid=07852f6a7&amp;color=36,64,97&amp;vpa=32&amp;vtp=1"/>
          <p:cNvSpPr/>
          <p:nvPr/>
        </p:nvSpPr>
        <p:spPr>
          <a:xfrm>
            <a:off x="10702671" y="144014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206_2#36a4ae851.choices?vaa=1&amp;vcp=1&amp;vop=1&amp;pid=07852f6a7&amp;color=36,64,97&amp;vtp=1&amp;bbb=1"/>
              <p:cNvSpPr/>
              <p:nvPr/>
            </p:nvSpPr>
            <p:spPr>
              <a:xfrm>
                <a:off x="539496" y="1733256"/>
                <a:ext cx="11109960" cy="525463"/>
              </a:xfrm>
              <a:prstGeom prst="rect">
                <a:avLst/>
              </a:prstGeom>
              <a:noFill/>
              <a:ln/>
            </p:spPr>
            <p:txBody>
              <a:bodyPr wrap="none" lIns="0" tIns="0" rIns="0" bIns="0" rtlCol="0" anchor="t"/>
              <a:lstStyle/>
              <a:p>
                <a:pPr latinLnBrk="1">
                  <a:lnSpc>
                    <a:spcPts val="4500"/>
                  </a:lnSpc>
                  <a:tabLst>
                    <a:tab pos="2885440" algn="l"/>
                    <a:tab pos="5745480" algn="l"/>
                    <a:tab pos="86055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13</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11</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4</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10</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800" dirty="0">
                  <a:solidFill>
                    <a:srgbClr val="244061"/>
                  </a:solidFill>
                </a:endParaRPr>
              </a:p>
            </p:txBody>
          </p:sp>
        </mc:Choice>
        <mc:Fallback xmlns="">
          <p:sp>
            <p:nvSpPr>
              <p:cNvPr id="5" name="QC_6_BD.206_2#36a4ae851.choices?vaa=1&amp;vcp=1&amp;vop=1&amp;pid=07852f6a7&amp;color=36,64,97&amp;vtp=1&amp;bbb=1"/>
              <p:cNvSpPr>
                <a:spLocks noRot="1" noChangeAspect="1" noMove="1" noResize="1" noEditPoints="1" noAdjustHandles="1" noChangeArrowheads="1" noChangeShapeType="1" noTextEdit="1"/>
              </p:cNvSpPr>
              <p:nvPr/>
            </p:nvSpPr>
            <p:spPr>
              <a:xfrm>
                <a:off x="539496" y="1733256"/>
                <a:ext cx="11109960" cy="525463"/>
              </a:xfrm>
              <a:prstGeom prst="rect">
                <a:avLst/>
              </a:prstGeom>
              <a:blipFill>
                <a:blip r:embed="rId3"/>
                <a:stretch>
                  <a:fillRect l="-1317"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207_1#36a4ae851?vaa=1&amp;vcp=1&amp;vop=1&amp;pid=07852f6a7&amp;color=36,64,97&amp;vtp=1&amp;bbb=1"/>
              <p:cNvSpPr/>
              <p:nvPr/>
            </p:nvSpPr>
            <p:spPr>
              <a:xfrm>
                <a:off x="539496" y="2259481"/>
                <a:ext cx="11109960" cy="27290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不妨设插入的两个正数为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，则数列为3,</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,9.</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成等比数列，可得</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800" b="0" i="0" dirty="0">
                    <a:solidFill>
                      <a:srgbClr val="003760"/>
                    </a:solidFill>
                    <a:latin typeface="Times New Roman" pitchFamily="34" charset="0"/>
                    <a:ea typeface="微软雅黑" pitchFamily="34" charset="-122"/>
                    <a:cs typeface="Times New Roman" pitchFamily="34" charset="-120"/>
                  </a:rPr>
                  <a:t>,9成等差数列，可得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+9=2</m:t>
                    </m:r>
                    <m:r>
                      <a:rPr lang="en-US" altLang="zh-CN" sz="1800" b="0" i="0" smtClean="0">
                        <a:solidFill>
                          <a:srgbClr val="00376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88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+9=2</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27</m:t>
                                </m:r>
                              </m:num>
                              <m:den>
                                <m:r>
                                  <a:rPr lang="en-US" altLang="zh-CN" sz="1800" b="0" i="0">
                                    <a:solidFill>
                                      <a:srgbClr val="003760"/>
                                    </a:solidFill>
                                    <a:latin typeface="Cambria Math" pitchFamily="34" charset="0"/>
                                    <a:ea typeface="Cambria Math" pitchFamily="34" charset="-122"/>
                                    <a:cs typeface="Cambria Math" pitchFamily="34" charset="-120"/>
                                  </a:rPr>
                                  <m:t>4</m:t>
                                </m:r>
                              </m:den>
                            </m:f>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=3</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（舍去）.则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45</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=11</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B．</a:t>
                </a:r>
                <a:endParaRPr lang="en-US" altLang="zh-CN" sz="1800" dirty="0">
                  <a:solidFill>
                    <a:srgbClr val="003760"/>
                  </a:solidFill>
                </a:endParaRPr>
              </a:p>
            </p:txBody>
          </p:sp>
        </mc:Choice>
        <mc:Fallback xmlns="">
          <p:sp>
            <p:nvSpPr>
              <p:cNvPr id="6" name="QC_6_AS.207_1#36a4ae851?vaa=1&amp;vcp=1&amp;vop=1&amp;pid=07852f6a7&amp;color=36,64,97&amp;vtp=1&amp;bbb=1"/>
              <p:cNvSpPr>
                <a:spLocks noRot="1" noChangeAspect="1" noMove="1" noResize="1" noEditPoints="1" noAdjustHandles="1" noChangeArrowheads="1" noChangeShapeType="1" noTextEdit="1"/>
              </p:cNvSpPr>
              <p:nvPr/>
            </p:nvSpPr>
            <p:spPr>
              <a:xfrm>
                <a:off x="539496" y="2259481"/>
                <a:ext cx="11109960" cy="2729040"/>
              </a:xfrm>
              <a:prstGeom prst="rect">
                <a:avLst/>
              </a:prstGeom>
              <a:blipFill>
                <a:blip r:embed="rId4"/>
                <a:stretch>
                  <a:fillRect l="-1317" b="-51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2&amp;si=72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10_1#4c439acbd?vaa=1&amp;vcp=1&amp;vop=1&amp;pid=07852f6a7&amp;color=36,64,97&amp;vtp=1&amp;bt=1&amp;bbb=1"/>
              <p:cNvSpPr/>
              <p:nvPr/>
            </p:nvSpPr>
            <p:spPr>
              <a:xfrm>
                <a:off x="539496" y="147747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7.</a:t>
                </a:r>
                <a:r>
                  <a:rPr lang="en-US" altLang="zh-CN" sz="1800" b="0" i="0" dirty="0">
                    <a:solidFill>
                      <a:srgbClr val="244061"/>
                    </a:solidFill>
                    <a:latin typeface="Times New Roman" pitchFamily="34" charset="0"/>
                    <a:ea typeface="微软雅黑" pitchFamily="34" charset="-122"/>
                    <a:cs typeface="Times New Roman" pitchFamily="34" charset="-120"/>
                  </a:rPr>
                  <a:t>设等比数列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的首项为</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，公比为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为递增数列的充要条件是(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210_1#4c439acbd?vaa=1&amp;vcp=1&amp;vop=1&amp;pid=07852f6a7&amp;color=36,64,97&amp;vtp=1&amp;bt=1&amp;bbb=1"/>
              <p:cNvSpPr>
                <a:spLocks noRot="1" noChangeAspect="1" noMove="1" noResize="1" noEditPoints="1" noAdjustHandles="1" noChangeArrowheads="1" noChangeShapeType="1" noTextEdit="1"/>
              </p:cNvSpPr>
              <p:nvPr/>
            </p:nvSpPr>
            <p:spPr>
              <a:xfrm>
                <a:off x="539496" y="1477473"/>
                <a:ext cx="11109960" cy="360680"/>
              </a:xfrm>
              <a:prstGeom prst="rect">
                <a:avLst/>
              </a:prstGeom>
              <a:blipFill>
                <a:blip r:embed="rId3"/>
                <a:stretch>
                  <a:fillRect l="-1317" b="-38333"/>
                </a:stretch>
              </a:blipFill>
              <a:ln/>
            </p:spPr>
            <p:txBody>
              <a:bodyPr/>
              <a:lstStyle/>
              <a:p>
                <a:r>
                  <a:rPr lang="zh-CN" altLang="en-US">
                    <a:noFill/>
                  </a:rPr>
                  <a:t> </a:t>
                </a:r>
              </a:p>
            </p:txBody>
          </p:sp>
        </mc:Fallback>
      </mc:AlternateContent>
      <p:sp>
        <p:nvSpPr>
          <p:cNvPr id="3" name="QC_6_AN.212_1#4c439acbd.bracket?vaa=1&amp;vcp=1&amp;vop=1&amp;pid=07852f6a7&amp;color=36,64,97&amp;vpa=33&amp;vtp=1"/>
          <p:cNvSpPr/>
          <p:nvPr/>
        </p:nvSpPr>
        <p:spPr>
          <a:xfrm>
            <a:off x="8025384" y="155697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210_2#4c439acbd.choices?vaa=1&amp;vcp=1&amp;vop=1&amp;pid=07852f6a7&amp;color=36,64,97&amp;vtp=1&amp;bbb=1"/>
              <p:cNvSpPr/>
              <p:nvPr/>
            </p:nvSpPr>
            <p:spPr>
              <a:xfrm>
                <a:off x="539496" y="1891556"/>
                <a:ext cx="11109960" cy="356235"/>
              </a:xfrm>
              <a:prstGeom prst="rect">
                <a:avLst/>
              </a:prstGeom>
              <a:noFill/>
              <a:ln/>
            </p:spPr>
            <p:txBody>
              <a:bodyPr wrap="none" lIns="0" tIns="0" rIns="0" bIns="0" rtlCol="0" anchor="t"/>
              <a:lstStyle/>
              <a:p>
                <a:pPr latinLnBrk="1">
                  <a:lnSpc>
                    <a:spcPts val="3200"/>
                  </a:lnSpc>
                  <a:tabLst>
                    <a:tab pos="2971165" algn="l"/>
                    <a:tab pos="6348730" algn="l"/>
                    <a:tab pos="88245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𝑞</m:t>
                    </m:r>
                    <m:r>
                      <a:rPr lang="en-US" altLang="zh-CN" sz="1800" b="0" i="0" smtClean="0">
                        <a:solidFill>
                          <a:srgbClr val="244061"/>
                        </a:solidFill>
                        <a:latin typeface="Cambria Math" pitchFamily="34" charset="0"/>
                        <a:ea typeface="Cambria Math" pitchFamily="34" charset="-122"/>
                        <a:cs typeface="Cambria Math" pitchFamily="34" charset="-120"/>
                      </a:rPr>
                      <m:t>&gt;1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&lt;0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0&lt;</m:t>
                    </m:r>
                    <m:r>
                      <a:rPr lang="en-US" altLang="zh-CN" sz="1800" b="0" i="0" smtClean="0">
                        <a:solidFill>
                          <a:srgbClr val="244061"/>
                        </a:solidFill>
                        <a:latin typeface="Cambria Math" pitchFamily="34" charset="0"/>
                        <a:ea typeface="Cambria Math" pitchFamily="34" charset="-122"/>
                        <a:cs typeface="Cambria Math" pitchFamily="34" charset="-120"/>
                      </a:rPr>
                      <m:t>𝑞</m:t>
                    </m:r>
                    <m:r>
                      <a:rPr lang="en-US" altLang="zh-CN" sz="1800" b="0" i="0" smtClean="0">
                        <a:solidFill>
                          <a:srgbClr val="244061"/>
                        </a:solidFill>
                        <a:latin typeface="Cambria Math" pitchFamily="34" charset="0"/>
                        <a:ea typeface="Cambria Math" pitchFamily="34" charset="-122"/>
                        <a:cs typeface="Cambria Math" pitchFamily="34" charset="-120"/>
                      </a:rPr>
                      <m:t>&lt;1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m:rPr>
                        <m:sty m:val="p"/>
                      </m:rPr>
                      <a:rPr lang="en-US" altLang="zh-CN" sz="1800" b="0" i="0" smtClean="0">
                        <a:solidFill>
                          <a:srgbClr val="244061"/>
                        </a:solidFill>
                        <a:latin typeface="Cambria Math" pitchFamily="34" charset="0"/>
                        <a:ea typeface="Cambria Math" pitchFamily="34" charset="-122"/>
                        <a:cs typeface="Cambria Math" pitchFamily="34" charset="-120"/>
                      </a:rPr>
                      <m:t>lg</m:t>
                    </m:r>
                    <m:r>
                      <a:rPr lang="en-US" altLang="zh-CN" sz="1800" b="0" i="0" smtClean="0">
                        <a:solidFill>
                          <a:srgbClr val="244061"/>
                        </a:solidFill>
                        <a:latin typeface="Cambria Math" pitchFamily="34" charset="0"/>
                        <a:ea typeface="Cambria Math" pitchFamily="34" charset="-122"/>
                        <a:cs typeface="Cambria Math" pitchFamily="34" charset="-120"/>
                      </a:rPr>
                      <m:t>𝑞</m:t>
                    </m:r>
                    <m:r>
                      <a:rPr lang="en-US" altLang="zh-CN" sz="1800" b="0" i="0" smtClean="0">
                        <a:solidFill>
                          <a:srgbClr val="244061"/>
                        </a:solidFill>
                        <a:latin typeface="Cambria Math" pitchFamily="34" charset="0"/>
                        <a:ea typeface="Cambria Math" pitchFamily="34" charset="-122"/>
                        <a:cs typeface="Cambria Math" pitchFamily="34" charset="-120"/>
                      </a:rPr>
                      <m:t>&gt;0</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m:rPr>
                        <m:sty m:val="p"/>
                      </m:rPr>
                      <a:rPr lang="en-US" altLang="zh-CN" sz="1800" b="0" i="0" smtClean="0">
                        <a:solidFill>
                          <a:srgbClr val="244061"/>
                        </a:solidFill>
                        <a:latin typeface="Cambria Math" pitchFamily="34" charset="0"/>
                        <a:ea typeface="Cambria Math" pitchFamily="34" charset="-122"/>
                        <a:cs typeface="Cambria Math" pitchFamily="34" charset="-120"/>
                      </a:rPr>
                      <m:t>lg</m:t>
                    </m:r>
                    <m:r>
                      <a:rPr lang="en-US" altLang="zh-CN" sz="1800" b="0" i="0" smtClean="0">
                        <a:solidFill>
                          <a:srgbClr val="244061"/>
                        </a:solidFill>
                        <a:latin typeface="Cambria Math" pitchFamily="34" charset="0"/>
                        <a:ea typeface="Cambria Math" pitchFamily="34" charset="-122"/>
                        <a:cs typeface="Cambria Math" pitchFamily="34" charset="-120"/>
                      </a:rPr>
                      <m:t>𝑞</m:t>
                    </m:r>
                    <m:r>
                      <a:rPr lang="en-US" altLang="zh-CN" sz="1800" b="0" i="0" smtClean="0">
                        <a:solidFill>
                          <a:srgbClr val="244061"/>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210_2#4c439acbd.choices?vaa=1&amp;vcp=1&amp;vop=1&amp;pid=07852f6a7&amp;color=36,64,97&amp;vtp=1&amp;bbb=1"/>
              <p:cNvSpPr>
                <a:spLocks noRot="1" noChangeAspect="1" noMove="1" noResize="1" noEditPoints="1" noAdjustHandles="1" noChangeArrowheads="1" noChangeShapeType="1" noTextEdit="1"/>
              </p:cNvSpPr>
              <p:nvPr/>
            </p:nvSpPr>
            <p:spPr>
              <a:xfrm>
                <a:off x="539496" y="1891556"/>
                <a:ext cx="11109960" cy="356235"/>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11_1#4c439acbd?vaa=1&amp;vcp=1&amp;vop=1&amp;pid=07852f6a7&amp;color=36,64,97&amp;vtp=1&amp;bbb=1"/>
              <p:cNvSpPr/>
              <p:nvPr/>
            </p:nvSpPr>
            <p:spPr>
              <a:xfrm>
                <a:off x="539496" y="2252173"/>
                <a:ext cx="11109960" cy="32878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为摆动数列，与题意不符，所以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，则对任意的</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&lt;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，则对任意的</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&lt;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，此时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为递增数列的充要条件是</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lg</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m:rPr>
                        <m:sty m:val="p"/>
                      </m:rPr>
                      <a:rPr lang="en-US" altLang="zh-CN" sz="1800" b="0" i="0" smtClean="0">
                        <a:solidFill>
                          <a:srgbClr val="003760"/>
                        </a:solidFill>
                        <a:latin typeface="Cambria Math" pitchFamily="34" charset="0"/>
                        <a:ea typeface="Cambria Math" pitchFamily="34" charset="-122"/>
                        <a:cs typeface="Cambria Math" pitchFamily="34" charset="-120"/>
                      </a:rPr>
                      <m:t>lg</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lg</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m:rPr>
                        <m:sty m:val="p"/>
                      </m:rPr>
                      <a:rPr lang="en-US" altLang="zh-CN" sz="1800" b="0" i="0" smtClean="0">
                        <a:solidFill>
                          <a:srgbClr val="003760"/>
                        </a:solidFill>
                        <a:latin typeface="Cambria Math" pitchFamily="34" charset="0"/>
                        <a:ea typeface="Cambria Math" pitchFamily="34" charset="-122"/>
                        <a:cs typeface="Cambria Math" pitchFamily="34" charset="-120"/>
                      </a:rPr>
                      <m:t>lg</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此</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为递增数列的充要条件是</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m:rPr>
                        <m:sty m:val="p"/>
                      </m:rPr>
                      <a:rPr lang="en-US" altLang="zh-CN" sz="1800" b="0" i="0" smtClean="0">
                        <a:solidFill>
                          <a:srgbClr val="003760"/>
                        </a:solidFill>
                        <a:latin typeface="Cambria Math" pitchFamily="34" charset="0"/>
                        <a:ea typeface="Cambria Math" pitchFamily="34" charset="-122"/>
                        <a:cs typeface="Cambria Math" pitchFamily="34" charset="-120"/>
                      </a:rPr>
                      <m:t>lg</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6_AS.211_1#4c439acbd?vaa=1&amp;vcp=1&amp;vop=1&amp;pid=07852f6a7&amp;color=36,64,97&amp;vtp=1&amp;bbb=1"/>
              <p:cNvSpPr>
                <a:spLocks noRot="1" noChangeAspect="1" noMove="1" noResize="1" noEditPoints="1" noAdjustHandles="1" noChangeArrowheads="1" noChangeShapeType="1" noTextEdit="1"/>
              </p:cNvSpPr>
              <p:nvPr/>
            </p:nvSpPr>
            <p:spPr>
              <a:xfrm>
                <a:off x="539496" y="2252173"/>
                <a:ext cx="11109960" cy="3287840"/>
              </a:xfrm>
              <a:prstGeom prst="rect">
                <a:avLst/>
              </a:prstGeom>
              <a:blipFill>
                <a:blip r:embed="rId5"/>
                <a:stretch>
                  <a:fillRect l="-1317" b="-425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3&amp;si=73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214_1#19df01332?vcp=1&amp;vop=1&amp;pid=07852f6a7&amp;color=36,64,97&amp;vtp=1&amp;bt=1&amp;bbb=1"/>
              <p:cNvSpPr/>
              <p:nvPr/>
            </p:nvSpPr>
            <p:spPr>
              <a:xfrm>
                <a:off x="539496" y="102157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8.</a:t>
                </a:r>
                <a:r>
                  <a:rPr lang="en-US" altLang="zh-CN" sz="1800" b="0" i="0" dirty="0">
                    <a:solidFill>
                      <a:srgbClr val="244061"/>
                    </a:solidFill>
                    <a:latin typeface="仿宋" pitchFamily="34" charset="0"/>
                    <a:ea typeface="仿宋" pitchFamily="34" charset="-122"/>
                    <a:cs typeface="仿宋" pitchFamily="34" charset="-120"/>
                  </a:rPr>
                  <a:t>[福建福州第一中学2025高二期中]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214_1#19df01332?vcp=1&amp;vop=1&amp;pid=07852f6a7&amp;color=36,64,97&amp;vtp=1&amp;bt=1&amp;bbb=1"/>
              <p:cNvSpPr>
                <a:spLocks noRot="1" noChangeAspect="1" noMove="1" noResize="1" noEditPoints="1" noAdjustHandles="1" noChangeArrowheads="1" noChangeShapeType="1" noTextEdit="1"/>
              </p:cNvSpPr>
              <p:nvPr/>
            </p:nvSpPr>
            <p:spPr>
              <a:xfrm>
                <a:off x="539496" y="1021575"/>
                <a:ext cx="11109960" cy="360680"/>
              </a:xfrm>
              <a:prstGeom prst="rect">
                <a:avLst/>
              </a:prstGeom>
              <a:blipFill>
                <a:blip r:embed="rId3"/>
                <a:stretch>
                  <a:fillRect l="-1317" t="-3390"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215_1#a3b829f0a?vcp=1&amp;vop=1&amp;pid=19df01332&amp;color=36,64,97&amp;vtp=1&amp;bbb=1"/>
              <p:cNvSpPr/>
              <p:nvPr/>
            </p:nvSpPr>
            <p:spPr>
              <a:xfrm>
                <a:off x="539496" y="142448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是等比数列；</a:t>
                </a:r>
                <a:endParaRPr lang="en-US" altLang="zh-CN" sz="1800" dirty="0"/>
              </a:p>
            </p:txBody>
          </p:sp>
        </mc:Choice>
        <mc:Fallback xmlns="">
          <p:sp>
            <p:nvSpPr>
              <p:cNvPr id="3" name="QO_7_BD.215_1#a3b829f0a?vcp=1&amp;vop=1&amp;pid=19df01332&amp;color=36,64,97&amp;vtp=1&amp;bbb=1"/>
              <p:cNvSpPr>
                <a:spLocks noRot="1" noChangeAspect="1" noMove="1" noResize="1" noEditPoints="1" noAdjustHandles="1" noChangeArrowheads="1" noChangeShapeType="1" noTextEdit="1"/>
              </p:cNvSpPr>
              <p:nvPr/>
            </p:nvSpPr>
            <p:spPr>
              <a:xfrm>
                <a:off x="539496" y="1424482"/>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216_1#a3b829f0a?vcp=1&amp;vop=1&amp;pid=19df01332&amp;color=36,64,97&amp;vtp=1&amp;bbb=1"/>
              <p:cNvSpPr/>
              <p:nvPr/>
            </p:nvSpPr>
            <p:spPr>
              <a:xfrm>
                <a:off x="539496" y="1797799"/>
                <a:ext cx="11109960" cy="4158044"/>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【证明】因为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①</m:t>
                    </m:r>
                  </m:oMath>
                </a14:m>
                <a:r>
                  <a:rPr lang="en-US" altLang="zh-CN" sz="1800" b="0" i="0" dirty="0">
                    <a:solidFill>
                      <a:srgbClr val="6565FF"/>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d>
                    <m:r>
                      <a:rPr lang="en-US" altLang="zh-CN" sz="1800" b="0" i="0">
                        <a:solidFill>
                          <a:srgbClr val="6565FF"/>
                        </a:solidFill>
                        <a:latin typeface="Cambria Math" pitchFamily="34" charset="0"/>
                        <a:ea typeface="Cambria Math" pitchFamily="34" charset="-122"/>
                        <a:cs typeface="Cambria Math" pitchFamily="34" charset="-120"/>
                      </a:rPr>
                      <m:t>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①−②</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e>
                    </m:d>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为首项，</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为公比的等比数列.</a:t>
                </a:r>
                <a:endParaRPr lang="en-US" altLang="zh-CN" sz="1800" dirty="0"/>
              </a:p>
            </p:txBody>
          </p:sp>
        </mc:Choice>
        <mc:Fallback xmlns="">
          <p:sp>
            <p:nvSpPr>
              <p:cNvPr id="4" name="QO_7_AN.216_1#a3b829f0a?vcp=1&amp;vop=1&amp;pid=19df01332&amp;color=36,64,97&amp;vtp=1&amp;bbb=1"/>
              <p:cNvSpPr>
                <a:spLocks noRot="1" noChangeAspect="1" noMove="1" noResize="1" noEditPoints="1" noAdjustHandles="1" noChangeArrowheads="1" noChangeShapeType="1" noTextEdit="1"/>
              </p:cNvSpPr>
              <p:nvPr/>
            </p:nvSpPr>
            <p:spPr>
              <a:xfrm>
                <a:off x="539496" y="1797799"/>
                <a:ext cx="11109960" cy="4158044"/>
              </a:xfrm>
              <a:prstGeom prst="rect">
                <a:avLst/>
              </a:prstGeom>
              <a:blipFill>
                <a:blip r:embed="rId5"/>
                <a:stretch>
                  <a:fillRect l="-1317" b="-190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4&amp;si=74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17_1#28e437a65?vcp=1&amp;vop=1&amp;pid=19df01332&amp;color=36,64,97&amp;mp=1&amp;vtp=1&amp;bt=1&amp;bbb=1"/>
              <p:cNvSpPr/>
              <p:nvPr/>
            </p:nvSpPr>
            <p:spPr>
              <a:xfrm>
                <a:off x="539496" y="281938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2" name="QO_7_BD.217_1#28e437a65?vcp=1&amp;vop=1&amp;pid=19df01332&amp;color=36,64,97&amp;mp=1&amp;vtp=1&amp;bt=1&amp;bbb=1"/>
              <p:cNvSpPr>
                <a:spLocks noRot="1" noChangeAspect="1" noMove="1" noResize="1" noEditPoints="1" noAdjustHandles="1" noChangeArrowheads="1" noChangeShapeType="1" noTextEdit="1"/>
              </p:cNvSpPr>
              <p:nvPr/>
            </p:nvSpPr>
            <p:spPr>
              <a:xfrm>
                <a:off x="539496" y="2819386"/>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18_1#28e437a65?vcp=1&amp;vop=1&amp;pid=19df01332&amp;color=36,64,97&amp;vtp=1&amp;bbb=1"/>
              <p:cNvSpPr/>
              <p:nvPr/>
            </p:nvSpPr>
            <p:spPr>
              <a:xfrm>
                <a:off x="539496" y="3193020"/>
                <a:ext cx="11109960" cy="1037019"/>
              </a:xfrm>
              <a:prstGeom prst="rect">
                <a:avLst/>
              </a:prstGeom>
              <a:noFill/>
              <a:ln/>
            </p:spPr>
            <p:txBody>
              <a:bodyPr wrap="none" lIns="0" tIns="0" rIns="0" bIns="0" rtlCol="0" anchor="t"/>
              <a:lstStyle/>
              <a:p>
                <a:pPr algn="l" latinLnBrk="1">
                  <a:lnSpc>
                    <a:spcPts val="4100"/>
                  </a:lnSpc>
                </a:pPr>
                <a:r>
                  <a:rPr lang="en-US" altLang="zh-CN" sz="1800" b="0" i="0" dirty="0">
                    <a:solidFill>
                      <a:srgbClr val="6565FF"/>
                    </a:solidFill>
                    <a:latin typeface="Times New Roman" pitchFamily="34" charset="0"/>
                    <a:ea typeface="微软雅黑" pitchFamily="34" charset="-122"/>
                    <a:cs typeface="Times New Roman" pitchFamily="34" charset="-120"/>
                  </a:rPr>
                  <a:t>【解】由（1）知，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e>
                    </m:d>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218_1#28e437a65?vcp=1&amp;vop=1&amp;pid=19df01332&amp;color=36,64,97&amp;vtp=1&amp;bbb=1"/>
              <p:cNvSpPr>
                <a:spLocks noRot="1" noChangeAspect="1" noMove="1" noResize="1" noEditPoints="1" noAdjustHandles="1" noChangeArrowheads="1" noChangeShapeType="1" noTextEdit="1"/>
              </p:cNvSpPr>
              <p:nvPr/>
            </p:nvSpPr>
            <p:spPr>
              <a:xfrm>
                <a:off x="539496" y="3193020"/>
                <a:ext cx="11109960" cy="1037019"/>
              </a:xfrm>
              <a:prstGeom prst="rect">
                <a:avLst/>
              </a:prstGeom>
              <a:blipFill>
                <a:blip r:embed="rId4"/>
                <a:stretch>
                  <a:fillRect l="-1317" b="-76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75&amp;si=75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219_1#119951346?vcp=1&amp;vop=1&amp;pid=07852f6a7&amp;color=36,64,97&amp;vtp=1&amp;bt=1&amp;bbb=1"/>
              <p:cNvSpPr/>
              <p:nvPr/>
            </p:nvSpPr>
            <p:spPr>
              <a:xfrm>
                <a:off x="539496" y="1477092"/>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9.</a:t>
                </a:r>
                <a:r>
                  <a:rPr lang="en-US" altLang="zh-CN" sz="1800" b="0" i="0" dirty="0">
                    <a:solidFill>
                      <a:srgbClr val="244061"/>
                    </a:solidFill>
                    <a:latin typeface="Times New Roman" pitchFamily="34" charset="0"/>
                    <a:ea typeface="微软雅黑" pitchFamily="34" charset="-122"/>
                    <a:cs typeface="Times New Roman" pitchFamily="34" charset="-120"/>
                  </a:rPr>
                  <a:t>设公比为正数的等比数列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=48</m:t>
                    </m:r>
                  </m:oMath>
                </a14:m>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=4</m:t>
                    </m:r>
                    <m:r>
                      <m:rPr>
                        <m:sty m:val="p"/>
                      </m:rPr>
                      <a:rPr lang="en-US" altLang="zh-CN" sz="1800" b="0" i="0">
                        <a:solidFill>
                          <a:srgbClr val="244061"/>
                        </a:solidFill>
                        <a:latin typeface="Cambria Math" pitchFamily="34" charset="0"/>
                        <a:ea typeface="Cambria Math" pitchFamily="34" charset="-122"/>
                        <a:cs typeface="Cambria Math" pitchFamily="34" charset="-120"/>
                      </a:rPr>
                      <m:t>lo</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g</m:t>
                        </m:r>
                      </m:e>
                      <m:sub>
                        <m:r>
                          <a:rPr lang="en-US" altLang="zh-CN" sz="1800" b="0" i="0">
                            <a:solidFill>
                              <a:srgbClr val="244061"/>
                            </a:solidFill>
                            <a:latin typeface="Cambria Math" pitchFamily="34" charset="0"/>
                            <a:ea typeface="Cambria Math" pitchFamily="34" charset="-122"/>
                            <a:cs typeface="Cambria Math" pitchFamily="34" charset="-120"/>
                          </a:rPr>
                          <m:t>2</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219_1#119951346?vcp=1&amp;vop=1&amp;pid=07852f6a7&amp;color=36,64,97&amp;vtp=1&amp;bt=1&amp;bbb=1"/>
              <p:cNvSpPr>
                <a:spLocks noRot="1" noChangeAspect="1" noMove="1" noResize="1" noEditPoints="1" noAdjustHandles="1" noChangeArrowheads="1" noChangeShapeType="1" noTextEdit="1"/>
              </p:cNvSpPr>
              <p:nvPr/>
            </p:nvSpPr>
            <p:spPr>
              <a:xfrm>
                <a:off x="539496" y="1477092"/>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220_1#d1fa6f86c?vcp=1&amp;vop=1&amp;pid=119951346&amp;color=36,64,97&amp;vtp=1&amp;bbb=1"/>
              <p:cNvSpPr/>
              <p:nvPr/>
            </p:nvSpPr>
            <p:spPr>
              <a:xfrm>
                <a:off x="539496" y="189269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3" name="QO_7_BD.220_1#d1fa6f86c?vcp=1&amp;vop=1&amp;pid=119951346&amp;color=36,64,97&amp;vtp=1&amp;bbb=1"/>
              <p:cNvSpPr>
                <a:spLocks noRot="1" noChangeAspect="1" noMove="1" noResize="1" noEditPoints="1" noAdjustHandles="1" noChangeArrowheads="1" noChangeShapeType="1" noTextEdit="1"/>
              </p:cNvSpPr>
              <p:nvPr/>
            </p:nvSpPr>
            <p:spPr>
              <a:xfrm>
                <a:off x="539496" y="1892699"/>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221_1#d1fa6f86c?vcp=1&amp;vop=1&amp;pid=119951346&amp;color=36,64,97&amp;vtp=1&amp;bbb=1"/>
              <p:cNvSpPr/>
              <p:nvPr/>
            </p:nvSpPr>
            <p:spPr>
              <a:xfrm>
                <a:off x="539496" y="2266016"/>
                <a:ext cx="11109960" cy="32751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的公比为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=48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则</a:t>
                </a:r>
                <a:r>
                  <a:rPr lang="en-US" altLang="zh-CN" sz="1800" b="0" i="0">
                    <a:solidFill>
                      <a:srgbClr val="6565FF"/>
                    </a:solidFill>
                    <a:latin typeface="SimSun" pitchFamily="34" charset="0"/>
                    <a:ea typeface="SimSun" pitchFamily="34" charset="-122"/>
                    <a:cs typeface="SimSun" pitchFamily="34" charset="-120"/>
                  </a:rPr>
                  <a:t> </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=8,</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=48,</m:t>
                            </m:r>
                          </m:e>
                        </m:eqArr>
                      </m:e>
                    </m:d>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（不合题意，舍去），</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=32×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e>
                        </m:d>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=4×</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𝑛</m:t>
                        </m:r>
                      </m:e>
                    </m:d>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r>
                  <a:rPr lang="en-US" altLang="zh-CN" sz="1800" b="0" i="0">
                    <a:solidFill>
                      <a:srgbClr val="6565FF"/>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数</a:t>
                </a:r>
                <a:r>
                  <a:rPr lang="en-US" altLang="zh-CN" sz="1800" b="0" i="0">
                    <a:solidFill>
                      <a:srgbClr val="6565FF"/>
                    </a:solidFill>
                    <a:latin typeface="Times New Roman" pitchFamily="34" charset="0"/>
                    <a:ea typeface="微软雅黑" pitchFamily="34" charset="-122"/>
                    <a:cs typeface="Times New Roman" pitchFamily="34" charset="-120"/>
                  </a:rPr>
                  <a:t>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221_1#d1fa6f86c?vcp=1&amp;vop=1&amp;pid=119951346&amp;color=36,64,97&amp;vtp=1&amp;bbb=1"/>
              <p:cNvSpPr>
                <a:spLocks noRot="1" noChangeAspect="1" noMove="1" noResize="1" noEditPoints="1" noAdjustHandles="1" noChangeArrowheads="1" noChangeShapeType="1" noTextEdit="1"/>
              </p:cNvSpPr>
              <p:nvPr/>
            </p:nvSpPr>
            <p:spPr>
              <a:xfrm>
                <a:off x="539496" y="2266016"/>
                <a:ext cx="11109960" cy="3275140"/>
              </a:xfrm>
              <a:prstGeom prst="rect">
                <a:avLst/>
              </a:prstGeom>
              <a:blipFill>
                <a:blip r:embed="rId5"/>
                <a:stretch>
                  <a:fillRect l="-1317" b="-42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76&amp;si=76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22_1#fda062e0a?vcp=1&amp;vop=1&amp;pid=119951346&amp;color=36,64,97&amp;vtp=1&amp;bt=1&amp;bbb=1"/>
              <p:cNvSpPr/>
              <p:nvPr/>
            </p:nvSpPr>
            <p:spPr>
              <a:xfrm>
                <a:off x="539496" y="1088948"/>
                <a:ext cx="11109960" cy="482600"/>
              </a:xfrm>
              <a:prstGeom prst="rect">
                <a:avLst/>
              </a:prstGeom>
              <a:noFill/>
              <a:ln/>
            </p:spPr>
            <p:txBody>
              <a:bodyPr wrap="none" lIns="0" tIns="0" rIns="0" bIns="0" rtlCol="0" anchor="t"/>
              <a:lstStyle/>
              <a:p>
                <a:pPr algn="l" latinLnBrk="1">
                  <a:lnSpc>
                    <a:spcPts val="38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是否存在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N</m:t>
                        </m:r>
                      </m:e>
                      <m:sub>
                        <m:r>
                          <a:rPr lang="en-US" altLang="zh-CN" sz="1800" b="0" i="0">
                            <a:solidFill>
                              <a:srgbClr val="244061"/>
                            </a:solidFill>
                            <a:latin typeface="Cambria Math" pitchFamily="34" charset="0"/>
                            <a:ea typeface="Cambria Math" pitchFamily="34" charset="-122"/>
                            <a:cs typeface="Cambria Math" pitchFamily="34" charset="-120"/>
                          </a:rPr>
                          <m:t>+</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，使得</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𝑚</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+2</m:t>
                            </m:r>
                          </m:sub>
                        </m:sSub>
                      </m:den>
                    </m:f>
                  </m:oMath>
                </a14:m>
                <a:r>
                  <a:rPr lang="en-US" altLang="zh-CN" sz="1800" b="0" i="0" dirty="0">
                    <a:solidFill>
                      <a:srgbClr val="244061"/>
                    </a:solidFill>
                    <a:latin typeface="Times New Roman" pitchFamily="34" charset="0"/>
                    <a:ea typeface="微软雅黑" pitchFamily="34" charset="-122"/>
                    <a:cs typeface="Times New Roman" pitchFamily="34" charset="-120"/>
                  </a:rPr>
                  <a:t>是数列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中的项？若存在，求出</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的值；若不存在，请说明理由.</a:t>
                </a:r>
                <a:endParaRPr lang="en-US" altLang="zh-CN" sz="1800" dirty="0"/>
              </a:p>
            </p:txBody>
          </p:sp>
        </mc:Choice>
        <mc:Fallback xmlns="">
          <p:sp>
            <p:nvSpPr>
              <p:cNvPr id="2" name="QO_7_BD.222_1#fda062e0a?vcp=1&amp;vop=1&amp;pid=119951346&amp;color=36,64,97&amp;vtp=1&amp;bt=1&amp;bbb=1"/>
              <p:cNvSpPr>
                <a:spLocks noRot="1" noChangeAspect="1" noMove="1" noResize="1" noEditPoints="1" noAdjustHandles="1" noChangeArrowheads="1" noChangeShapeType="1" noTextEdit="1"/>
              </p:cNvSpPr>
              <p:nvPr/>
            </p:nvSpPr>
            <p:spPr>
              <a:xfrm>
                <a:off x="539496" y="1088948"/>
                <a:ext cx="11109960" cy="482600"/>
              </a:xfrm>
              <a:prstGeom prst="rect">
                <a:avLst/>
              </a:prstGeom>
              <a:blipFill>
                <a:blip r:embed="rId3"/>
                <a:stretch>
                  <a:fillRect l="-1317" b="-886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23_1#fda062e0a?vcp=1&amp;vop=1&amp;pid=119951346&amp;color=36,64,97&amp;vtp=1&amp;bbb=1"/>
              <p:cNvSpPr/>
              <p:nvPr/>
            </p:nvSpPr>
            <p:spPr>
              <a:xfrm>
                <a:off x="539496" y="1583105"/>
                <a:ext cx="11109960" cy="4127500"/>
              </a:xfrm>
              <a:prstGeom prst="rect">
                <a:avLst/>
              </a:prstGeom>
              <a:noFill/>
              <a:ln/>
            </p:spPr>
            <p:txBody>
              <a:bodyPr wrap="none" lIns="0" tIns="0" rIns="0" bIns="0" rtlCol="0" anchor="t"/>
              <a:lstStyle/>
              <a:p>
                <a:pPr algn="l" latinLnBrk="1">
                  <a:lnSpc>
                    <a:spcPts val="39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+2</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24−4</m:t>
                            </m:r>
                            <m:r>
                              <a:rPr lang="en-US" altLang="zh-CN" sz="1800" b="0" i="0">
                                <a:solidFill>
                                  <a:srgbClr val="6565FF"/>
                                </a:solidFill>
                                <a:latin typeface="Cambria Math" pitchFamily="34" charset="0"/>
                                <a:ea typeface="Cambria Math" pitchFamily="34" charset="-122"/>
                                <a:cs typeface="Cambria Math" pitchFamily="34" charset="-120"/>
                              </a:rPr>
                              <m:t>𝑚</m:t>
                            </m:r>
                          </m:e>
                        </m:d>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20−4</m:t>
                            </m:r>
                            <m:r>
                              <a:rPr lang="en-US" altLang="zh-CN" sz="1800" b="0" i="0">
                                <a:solidFill>
                                  <a:srgbClr val="6565FF"/>
                                </a:solidFill>
                                <a:latin typeface="Cambria Math" pitchFamily="34" charset="0"/>
                                <a:ea typeface="Cambria Math" pitchFamily="34" charset="-122"/>
                                <a:cs typeface="Cambria Math" pitchFamily="34" charset="-120"/>
                              </a:rPr>
                              <m:t>𝑚</m:t>
                            </m:r>
                          </m:e>
                        </m:d>
                      </m:num>
                      <m:den>
                        <m:r>
                          <a:rPr lang="en-US" altLang="zh-CN" sz="1800" b="0" i="0">
                            <a:solidFill>
                              <a:srgbClr val="6565FF"/>
                            </a:solidFill>
                            <a:latin typeface="Cambria Math" pitchFamily="34" charset="0"/>
                            <a:ea typeface="Cambria Math" pitchFamily="34" charset="-122"/>
                            <a:cs typeface="Cambria Math" pitchFamily="34" charset="-120"/>
                          </a:rPr>
                          <m:t>16−4</m:t>
                        </m:r>
                        <m:r>
                          <a:rPr lang="en-US" altLang="zh-CN" sz="1800" b="0" i="0">
                            <a:solidFill>
                              <a:srgbClr val="6565FF"/>
                            </a:solidFill>
                            <a:latin typeface="Cambria Math" pitchFamily="34" charset="0"/>
                            <a:ea typeface="Cambria Math" pitchFamily="34" charset="-122"/>
                            <a:cs typeface="Cambria Math" pitchFamily="34" charset="-120"/>
                          </a:rPr>
                          <m:t>𝑚</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𝑚</m:t>
                            </m:r>
                          </m:e>
                        </m:d>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𝑚</m:t>
                            </m:r>
                          </m:e>
                        </m:d>
                      </m:num>
                      <m:den>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𝑚</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0">
                        <a:solidFill>
                          <a:srgbClr val="6565FF"/>
                        </a:solidFill>
                        <a:latin typeface="Cambria Math" pitchFamily="34" charset="0"/>
                        <a:ea typeface="Cambria Math" pitchFamily="34" charset="-122"/>
                        <a:cs typeface="Cambria Math" pitchFamily="34" charset="-120"/>
                      </a:rPr>
                      <m:t>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+2</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𝑡</m:t>
                            </m:r>
                          </m:e>
                        </m:d>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𝑡</m:t>
                            </m:r>
                          </m:e>
                        </m:d>
                      </m:num>
                      <m:den>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=4</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+3</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+2</m:t>
                            </m:r>
                          </m:sub>
                        </m:sSub>
                      </m:den>
                    </m:f>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中的第</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𝑚</m:t>
                        </m:r>
                      </m:e>
                      <m:sub>
                        <m:r>
                          <a:rPr lang="en-US" altLang="zh-CN" sz="1800" b="0" i="0">
                            <a:solidFill>
                              <a:srgbClr val="6565FF"/>
                            </a:solidFill>
                            <a:latin typeface="Cambria Math" pitchFamily="34" charset="0"/>
                            <a:ea typeface="Cambria Math" pitchFamily="34" charset="-122"/>
                            <a:cs typeface="Cambria Math" pitchFamily="34" charset="-120"/>
                          </a:rPr>
                          <m:t>0</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项，则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+3</m:t>
                        </m:r>
                      </m:e>
                    </m:d>
                    <m:r>
                      <a:rPr lang="en-US" altLang="zh-CN" sz="1800" b="0" i="0">
                        <a:solidFill>
                          <a:srgbClr val="6565FF"/>
                        </a:solidFill>
                        <a:latin typeface="Cambria Math" pitchFamily="34" charset="0"/>
                        <a:ea typeface="Cambria Math" pitchFamily="34" charset="-122"/>
                        <a:cs typeface="Cambria Math" pitchFamily="34" charset="-120"/>
                      </a:rPr>
                      <m:t>=4</m:t>
                    </m:r>
                    <m:d>
                      <m:d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r>
                          <a:rPr lang="en-US" altLang="zh-CN" sz="1800" b="0" i="0">
                            <a:solidFill>
                              <a:srgbClr val="6565FF"/>
                            </a:solidFill>
                            <a:latin typeface="Cambria Math" pitchFamily="34" charset="0"/>
                            <a:ea typeface="Cambria Math" pitchFamily="34" charset="-122"/>
                            <a:cs typeface="Cambria Math" pitchFamily="34" charset="-120"/>
                          </a:rPr>
                          <m:t>6−</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𝑚</m:t>
                            </m:r>
                          </m:e>
                          <m:sub>
                            <m:r>
                              <a:rPr lang="en-US" altLang="zh-CN" sz="1800" b="0" i="0">
                                <a:solidFill>
                                  <a:srgbClr val="6565FF"/>
                                </a:solidFill>
                                <a:latin typeface="Cambria Math" pitchFamily="34" charset="0"/>
                                <a:ea typeface="Cambria Math" pitchFamily="34" charset="-122"/>
                                <a:cs typeface="Cambria Math" pitchFamily="34" charset="-120"/>
                              </a:rPr>
                              <m:t>0</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𝑚</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为小于等于5的整数，所以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oMath>
                </a14:m>
                <a:r>
                  <a:rPr lang="en-US" altLang="zh-CN" sz="1800" b="0" i="0" dirty="0">
                    <a:solidFill>
                      <a:srgbClr val="6565FF"/>
                    </a:solidFill>
                    <a:latin typeface="Times New Roman" pitchFamily="34" charset="0"/>
                    <a:ea typeface="微软雅黑" pitchFamily="34" charset="-122"/>
                    <a:cs typeface="Times New Roman" pitchFamily="34" charset="-120"/>
                  </a:rPr>
                  <a:t>为2的约数，所以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,1,</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，不合题意；</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𝑡</m:t>
                        </m:r>
                      </m:den>
                    </m:f>
                    <m:r>
                      <a:rPr lang="en-US" altLang="zh-CN" sz="1800" b="0" i="0">
                        <a:solidFill>
                          <a:srgbClr val="6565FF"/>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，与题意相符.</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m:t>
                            </m:r>
                          </m:sub>
                        </m:sSub>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+2</m:t>
                            </m:r>
                          </m:sub>
                        </m:sSub>
                      </m:den>
                    </m:f>
                  </m:oMath>
                </a14:m>
                <a:r>
                  <a:rPr lang="en-US" altLang="zh-CN" sz="1800" b="0" i="0" dirty="0">
                    <a:solidFill>
                      <a:srgbClr val="6565FF"/>
                    </a:solidFill>
                    <a:latin typeface="Times New Roman" pitchFamily="34" charset="0"/>
                    <a:ea typeface="微软雅黑" pitchFamily="34" charset="-122"/>
                    <a:cs typeface="Times New Roman" pitchFamily="34" charset="-120"/>
                  </a:rPr>
                  <a:t>是数列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中的项.</a:t>
                </a:r>
                <a:endParaRPr lang="en-US" altLang="zh-CN" sz="1800" dirty="0"/>
              </a:p>
            </p:txBody>
          </p:sp>
        </mc:Choice>
        <mc:Fallback xmlns="">
          <p:sp>
            <p:nvSpPr>
              <p:cNvPr id="3" name="QO_7_AN.223_1#fda062e0a?vcp=1&amp;vop=1&amp;pid=119951346&amp;color=36,64,97&amp;vtp=1&amp;bbb=1"/>
              <p:cNvSpPr>
                <a:spLocks noRot="1" noChangeAspect="1" noMove="1" noResize="1" noEditPoints="1" noAdjustHandles="1" noChangeArrowheads="1" noChangeShapeType="1" noTextEdit="1"/>
              </p:cNvSpPr>
              <p:nvPr/>
            </p:nvSpPr>
            <p:spPr>
              <a:xfrm>
                <a:off x="539496" y="1583105"/>
                <a:ext cx="11109960" cy="4127500"/>
              </a:xfrm>
              <a:prstGeom prst="rect">
                <a:avLst/>
              </a:prstGeom>
              <a:blipFill>
                <a:blip r:embed="rId4"/>
                <a:stretch>
                  <a:fillRect l="-1317" b="-103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77&amp;si=77checked= 1 &amp; amp; version = 1.0.5checked=1&amp;version=1.0.5checked= 1 &amp; amp; version = 1.0.5checked=1&amp;version=1.0.5">
    <p:spTree>
      <p:nvGrpSpPr>
        <p:cNvPr id="1" name=""/>
        <p:cNvGrpSpPr/>
        <p:nvPr/>
      </p:nvGrpSpPr>
      <p:grpSpPr>
        <a:xfrm>
          <a:off x="0" y="0"/>
          <a:ext cx="0" cy="0"/>
          <a:chOff x="0" y="0"/>
          <a:chExt cx="0" cy="0"/>
        </a:xfrm>
      </p:grpSpPr>
      <p:sp>
        <p:nvSpPr>
          <p:cNvPr id="2" name="C_5_BD#05eb672c5?vcp=1&amp;pid=366477a44&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C组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新素养</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新题型</a:t>
            </a:r>
            <a:endParaRPr lang="en-US" altLang="zh-CN" sz="2400" dirty="0">
              <a:solidFill>
                <a:srgbClr val="003760"/>
              </a:solidFill>
            </a:endParaRPr>
          </a:p>
        </p:txBody>
      </p:sp>
      <mc:AlternateContent xmlns:mc="http://schemas.openxmlformats.org/markup-compatibility/2006" xmlns:a14="http://schemas.microsoft.com/office/drawing/2010/main">
        <mc:Choice Requires="a14">
          <p:sp>
            <p:nvSpPr>
              <p:cNvPr id="3" name="QC_6_BD.224_1#b31cc714e?vaa=1&amp;vcp=1&amp;vop=1&amp;pid=05eb672c5&amp;color=36,64,97&amp;vtp=1&amp;bbb=1"/>
              <p:cNvSpPr/>
              <p:nvPr/>
            </p:nvSpPr>
            <p:spPr>
              <a:xfrm>
                <a:off x="539496" y="13612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10.（多选）</a:t>
                </a:r>
                <a:r>
                  <a:rPr lang="en-US" altLang="zh-CN" sz="1800" b="0" i="0" dirty="0">
                    <a:solidFill>
                      <a:srgbClr val="244061"/>
                    </a:solidFill>
                    <a:latin typeface="Times New Roman" pitchFamily="34" charset="0"/>
                    <a:ea typeface="微软雅黑" pitchFamily="34" charset="-122"/>
                    <a:cs typeface="Times New Roman" pitchFamily="34" charset="-120"/>
                  </a:rPr>
                  <a:t>已知三角形的三边构成等比数列，它们的公比为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可能的一个值是(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6_BD.224_1#b31cc714e?vaa=1&amp;vcp=1&amp;vop=1&amp;pid=05eb672c5&amp;color=36,64,97&amp;vtp=1&amp;bbb=1"/>
              <p:cNvSpPr>
                <a:spLocks noRot="1" noChangeAspect="1" noMove="1" noResize="1" noEditPoints="1" noAdjustHandles="1" noChangeArrowheads="1" noChangeShapeType="1" noTextEdit="1"/>
              </p:cNvSpPr>
              <p:nvPr/>
            </p:nvSpPr>
            <p:spPr>
              <a:xfrm>
                <a:off x="539496" y="1361235"/>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4" name="QC_6_AN.226_1#b31cc714e.bracket?vaa=1&amp;vcp=1&amp;vop=1&amp;pid=05eb672c5&amp;color=36,64,97&amp;vpa=34&amp;vtp=1&amp;bbb=1"/>
          <p:cNvSpPr/>
          <p:nvPr/>
        </p:nvSpPr>
        <p:spPr>
          <a:xfrm>
            <a:off x="9046464" y="1440140"/>
            <a:ext cx="52387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224_2#b31cc714e.choices?vaa=1&amp;vcp=1&amp;vop=1&amp;pid=05eb672c5&amp;color=36,64,97&amp;vtp=1&amp;bbb=1"/>
              <p:cNvSpPr/>
              <p:nvPr/>
            </p:nvSpPr>
            <p:spPr>
              <a:xfrm>
                <a:off x="539496" y="1733256"/>
                <a:ext cx="11109960" cy="536131"/>
              </a:xfrm>
              <a:prstGeom prst="rect">
                <a:avLst/>
              </a:prstGeom>
              <a:noFill/>
              <a:ln/>
            </p:spPr>
            <p:txBody>
              <a:bodyPr wrap="none" lIns="0" tIns="0" rIns="0" bIns="0" rtlCol="0" anchor="t"/>
              <a:lstStyle/>
              <a:p>
                <a:pPr latinLnBrk="1">
                  <a:lnSpc>
                    <a:spcPts val="46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5</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4</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224_2#b31cc714e.choices?vaa=1&amp;vcp=1&amp;vop=1&amp;pid=05eb672c5&amp;color=36,64,97&amp;vtp=1&amp;bbb=1"/>
              <p:cNvSpPr>
                <a:spLocks noRot="1" noChangeAspect="1" noMove="1" noResize="1" noEditPoints="1" noAdjustHandles="1" noChangeArrowheads="1" noChangeShapeType="1" noTextEdit="1"/>
              </p:cNvSpPr>
              <p:nvPr/>
            </p:nvSpPr>
            <p:spPr>
              <a:xfrm>
                <a:off x="539496" y="1733256"/>
                <a:ext cx="11109960" cy="536131"/>
              </a:xfrm>
              <a:prstGeom prst="rect">
                <a:avLst/>
              </a:prstGeom>
              <a:blipFill>
                <a:blip r:embed="rId4"/>
                <a:stretch>
                  <a:fillRect l="-1317"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225_1#b31cc714e?vaa=1&amp;vcp=1&amp;vop=1&amp;pid=05eb672c5&amp;color=36,64,97&amp;vtp=1&amp;bbb=1"/>
              <p:cNvSpPr/>
              <p:nvPr/>
            </p:nvSpPr>
            <p:spPr>
              <a:xfrm>
                <a:off x="539496" y="2276753"/>
                <a:ext cx="11109960" cy="2719388"/>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由题意可设三角形的三边分别为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𝑎</m:t>
                        </m:r>
                      </m:num>
                      <m:den>
                        <m:r>
                          <a:rPr lang="en-US" altLang="zh-CN" sz="1800" b="0" i="0">
                            <a:solidFill>
                              <a:srgbClr val="003760"/>
                            </a:solidFill>
                            <a:latin typeface="Cambria Math" pitchFamily="34" charset="0"/>
                            <a:ea typeface="Cambria Math" pitchFamily="34" charset="-122"/>
                            <a:cs typeface="Cambria Math" pitchFamily="34" charset="-120"/>
                          </a:rPr>
                          <m:t>𝑞</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𝑎𝑞</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𝑎𝑞</m:t>
                        </m:r>
                        <m:r>
                          <a:rPr lang="en-US" altLang="zh-CN" sz="1800" b="0" i="0">
                            <a:solidFill>
                              <a:srgbClr val="003760"/>
                            </a:solidFill>
                            <a:latin typeface="Cambria Math" pitchFamily="34" charset="0"/>
                            <a:ea typeface="Cambria Math" pitchFamily="34" charset="-122"/>
                            <a:cs typeface="Cambria Math" pitchFamily="34" charset="-120"/>
                          </a:rPr>
                          <m:t>≠0</m:t>
                        </m: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为三角形的两边之和大于第三边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𝑎</m:t>
                        </m:r>
                      </m:num>
                      <m:den>
                        <m:r>
                          <a:rPr lang="en-US" altLang="zh-CN" sz="1800" b="0" i="0">
                            <a:solidFill>
                              <a:srgbClr val="003760"/>
                            </a:solidFill>
                            <a:latin typeface="Cambria Math" pitchFamily="34" charset="0"/>
                            <a:ea typeface="Cambria Math" pitchFamily="34" charset="-122"/>
                            <a:cs typeface="Cambria Math" pitchFamily="34" charset="-120"/>
                          </a:rPr>
                          <m:t>𝑞</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&gt;</m:t>
                    </m:r>
                    <m:r>
                      <a:rPr lang="en-US" altLang="zh-CN" sz="1800" b="0" i="0" smtClean="0">
                        <a:solidFill>
                          <a:srgbClr val="003760"/>
                        </a:solidFill>
                        <a:latin typeface="Cambria Math" pitchFamily="34" charset="0"/>
                        <a:ea typeface="Cambria Math" pitchFamily="34" charset="-122"/>
                        <a:cs typeface="Cambria Math" pitchFamily="34" charset="-120"/>
                      </a:rPr>
                      <m:t>𝑎𝑞</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−1&lt;0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1&lt;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0&lt;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𝑎𝑞</m:t>
                    </m:r>
                    <m:r>
                      <a:rPr lang="en-US" altLang="zh-CN" sz="1800" b="0" i="0" smtClean="0">
                        <a:solidFill>
                          <a:srgbClr val="003760"/>
                        </a:solidFill>
                        <a:latin typeface="Cambria Math" pitchFamily="34" charset="0"/>
                        <a:ea typeface="Cambria Math" pitchFamily="34" charset="-122"/>
                        <a:cs typeface="Cambria Math" pitchFamily="34" charset="-120"/>
                      </a:rPr>
                      <m:t>&gt;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𝑎</m:t>
                        </m:r>
                      </m:num>
                      <m:den>
                        <m:r>
                          <a:rPr lang="en-US" altLang="zh-CN" sz="1800" b="0" i="0">
                            <a:solidFill>
                              <a:srgbClr val="003760"/>
                            </a:solidFill>
                            <a:latin typeface="Cambria Math" pitchFamily="34" charset="0"/>
                            <a:ea typeface="Cambria Math" pitchFamily="34" charset="-122"/>
                            <a:cs typeface="Cambria Math" pitchFamily="34" charset="-120"/>
                          </a:rPr>
                          <m:t>𝑞</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−1&gt;0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时，此时三边相等.</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综</a:t>
                </a:r>
                <a:r>
                  <a:rPr lang="en-US" altLang="zh-CN" sz="1800" b="0" i="0">
                    <a:solidFill>
                      <a:srgbClr val="003760"/>
                    </a:solidFill>
                    <a:latin typeface="Times New Roman" pitchFamily="34" charset="0"/>
                    <a:ea typeface="微软雅黑" pitchFamily="34" charset="-122"/>
                    <a:cs typeface="Times New Roman" pitchFamily="34" charset="-120"/>
                  </a:rPr>
                  <a:t>上</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oMath>
                </a14:m>
                <a:r>
                  <a:rPr lang="en-US" altLang="zh-CN" sz="1800" b="0" i="0" dirty="0">
                    <a:solidFill>
                      <a:srgbClr val="003760"/>
                    </a:solidFill>
                    <a:latin typeface="Times New Roman" pitchFamily="34" charset="0"/>
                    <a:ea typeface="微软雅黑" pitchFamily="34" charset="-122"/>
                    <a:cs typeface="Times New Roman" pitchFamily="34" charset="-120"/>
                  </a:rPr>
                  <a:t>的取值范围是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5</m:t>
                            </m:r>
                          </m:e>
                        </m:rad>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，则可能的值是</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6" name="QC_6_AS.225_1#b31cc714e?vaa=1&amp;vcp=1&amp;vop=1&amp;pid=05eb672c5&amp;color=36,64,97&amp;vtp=1&amp;bbb=1"/>
              <p:cNvSpPr>
                <a:spLocks noRot="1" noChangeAspect="1" noMove="1" noResize="1" noEditPoints="1" noAdjustHandles="1" noChangeArrowheads="1" noChangeShapeType="1" noTextEdit="1"/>
              </p:cNvSpPr>
              <p:nvPr/>
            </p:nvSpPr>
            <p:spPr>
              <a:xfrm>
                <a:off x="539496" y="2276753"/>
                <a:ext cx="11109960" cy="2719388"/>
              </a:xfrm>
              <a:prstGeom prst="rect">
                <a:avLst/>
              </a:prstGeom>
              <a:blipFill>
                <a:blip r:embed="rId5"/>
                <a:stretch>
                  <a:fillRect l="-1317" b="-290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checked= 1 &amp; amp; version = 1.0.5checked=1&amp;version=1.0.5checked= 1 &amp; amp; version = 1.0.5checked=1&amp;version=1.0.5">
    <p:spTree>
      <p:nvGrpSpPr>
        <p:cNvPr id="1" name=""/>
        <p:cNvGrpSpPr/>
        <p:nvPr/>
      </p:nvGrpSpPr>
      <p:grpSpPr>
        <a:xfrm>
          <a:off x="0" y="0"/>
          <a:ext cx="0" cy="0"/>
          <a:chOff x="0" y="0"/>
          <a:chExt cx="0" cy="0"/>
        </a:xfrm>
      </p:grpSpPr>
      <p:sp>
        <p:nvSpPr>
          <p:cNvPr id="2" name="C_5_BD#f1e5cac84?vcp=1&amp;pid=87e8f86ae&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等比数列与指数型函数的关系</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6_BD.9_1#b8c4c6c66?vaa=1&amp;vcp=1&amp;vop=1&amp;pid=f1e5cac84&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示例2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中，公比</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𝑞</m:t>
                    </m:r>
                    <m:r>
                      <a:rPr lang="en-US" altLang="zh-CN" sz="1800" b="0" i="0" smtClean="0">
                        <a:solidFill>
                          <a:srgbClr val="244061"/>
                        </a:solidFill>
                        <a:latin typeface="Cambria Math" pitchFamily="34" charset="0"/>
                        <a:ea typeface="Cambria Math" pitchFamily="34" charset="-122"/>
                        <a:cs typeface="Cambria Math" pitchFamily="34" charset="-120"/>
                      </a:rPr>
                      <m:t>&lt;1</m:t>
                    </m:r>
                  </m:oMath>
                </a14:m>
                <a:r>
                  <a:rPr lang="en-US" altLang="zh-CN" sz="1800" b="0" i="0" dirty="0">
                    <a:solidFill>
                      <a:srgbClr val="244061"/>
                    </a:solidFill>
                    <a:latin typeface="Times New Roman" pitchFamily="34" charset="0"/>
                    <a:ea typeface="微软雅黑" pitchFamily="34" charset="-122"/>
                    <a:cs typeface="Times New Roman" pitchFamily="34" charset="-120"/>
                  </a:rPr>
                  <a:t>，则等比数列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6_BD.9_1#b8c4c6c66?vaa=1&amp;vcp=1&amp;vop=1&amp;pid=f1e5cac84&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4" name="QC_6_AN.11_1#b8c4c6c66.bracket?vaa=1&amp;vcp=1&amp;vop=1&amp;pid=f1e5cac84&amp;color=36,64,97&amp;vpa=3&amp;vtp=1"/>
          <p:cNvSpPr/>
          <p:nvPr/>
        </p:nvSpPr>
        <p:spPr>
          <a:xfrm>
            <a:off x="6224143" y="141156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p:sp>
        <p:nvSpPr>
          <p:cNvPr id="5" name="QC_6_BD.9_2#b8c4c6c66.choices?vaa=1&amp;vcp=1&amp;vop=1&amp;pid=f1e5cac84&amp;color=36,64,97&amp;vtp=1&amp;bbb=1"/>
          <p:cNvSpPr/>
          <p:nvPr/>
        </p:nvSpPr>
        <p:spPr>
          <a:xfrm>
            <a:off x="539496" y="1688171"/>
            <a:ext cx="11109960" cy="360680"/>
          </a:xfrm>
          <a:prstGeom prst="rect">
            <a:avLst/>
          </a:prstGeom>
          <a:noFill/>
          <a:ln/>
        </p:spPr>
        <p:txBody>
          <a:bodyPr wrap="none" lIns="0" tIns="0" rIns="0" bIns="0" rtlCol="0" anchor="t"/>
          <a:lstStyle/>
          <a:p>
            <a:pPr latinLnBrk="1">
              <a:lnSpc>
                <a:spcPts val="3200"/>
              </a:lnSpc>
              <a:tabLst>
                <a:tab pos="2844165" algn="l"/>
                <a:tab pos="5662930" algn="l"/>
                <a:tab pos="82530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.是递增数列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B.是递减数列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C.是常数列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.单调性不确定</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6" name="QC_6_AS.10_1#b8c4c6c66?vaa=1&amp;vcp=1&amp;vop=1&amp;pid=f1e5cac84&amp;color=36,64,97&amp;vtp=1&amp;bbb=1&amp;hb=1"/>
              <p:cNvSpPr/>
              <p:nvPr/>
            </p:nvSpPr>
            <p:spPr>
              <a:xfrm>
                <a:off x="539496" y="2052661"/>
                <a:ext cx="11109960" cy="1268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等比数列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−1</m:t>
                            </m:r>
                          </m:e>
                        </m:d>
                      </m:e>
                      <m:sup>
                        <m:r>
                          <a:rPr lang="en-US" altLang="zh-CN" sz="1800" b="0" i="0">
                            <a:solidFill>
                              <a:srgbClr val="003760"/>
                            </a:solidFill>
                            <a:latin typeface="Cambria Math" pitchFamily="34" charset="0"/>
                            <a:ea typeface="Cambria Math" pitchFamily="34" charset="-122"/>
                            <a:cs typeface="Cambria Math" pitchFamily="34" charset="-120"/>
                          </a:rPr>
                          <m:t>𝑛</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800" b="0" i="0" dirty="0">
                    <a:solidFill>
                      <a:srgbClr val="003760"/>
                    </a:solidFill>
                    <a:latin typeface="Times New Roman" pitchFamily="34" charset="0"/>
                    <a:ea typeface="微软雅黑" pitchFamily="34" charset="-122"/>
                    <a:cs typeface="Times New Roman" pitchFamily="34" charset="-120"/>
                  </a:rPr>
                  <a:t>，它是摆动数列，不具单调性；由公比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知</a:t>
                </a:r>
                <a:r>
                  <a:rPr lang="en-US" altLang="zh-CN" sz="1800" b="0" i="0">
                    <a:solidFill>
                      <a:srgbClr val="003760"/>
                    </a:solidFill>
                    <a:latin typeface="Times New Roman" pitchFamily="34" charset="0"/>
                    <a:ea typeface="微软雅黑" pitchFamily="34" charset="-122"/>
                    <a:cs typeface="Times New Roman" pitchFamily="34" charset="-120"/>
                  </a:rPr>
                  <a:t>，等比数列</a:t>
                </a:r>
              </a:p>
              <a:p>
                <a:pPr latinLnBrk="1">
                  <a:lnSpc>
                    <a:spcPts val="3900"/>
                  </a:lnSpc>
                </a:pPr>
                <a:r>
                  <a:rPr lang="en-US" altLang="zh-CN" sz="1800" b="0" i="0">
                    <a:solidFill>
                      <a:srgbClr val="003760"/>
                    </a:solidFill>
                    <a:latin typeface="Times New Roman" pitchFamily="34" charset="0"/>
                    <a:ea typeface="微软雅黑" pitchFamily="34" charset="-122"/>
                    <a:cs typeface="Times New Roman" pitchFamily="34" charset="-120"/>
                  </a:rPr>
                  <a:t>不可能为常数列</a:t>
                </a:r>
                <a:r>
                  <a:rPr lang="en-US" altLang="zh-CN" sz="1800" b="0" i="0" dirty="0">
                    <a:solidFill>
                      <a:srgbClr val="003760"/>
                    </a:solidFill>
                    <a:latin typeface="Times New Roman" pitchFamily="34" charset="0"/>
                    <a:ea typeface="微软雅黑" pitchFamily="34" charset="-122"/>
                    <a:cs typeface="Times New Roman" pitchFamily="34" charset="-120"/>
                  </a:rPr>
                  <a:t>;等比数列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e>
                        </m:d>
                      </m:e>
                      <m:sup>
                        <m:r>
                          <a:rPr lang="en-US" altLang="zh-CN" sz="1800" b="0" i="0">
                            <a:solidFill>
                              <a:srgbClr val="003760"/>
                            </a:solidFill>
                            <a:latin typeface="Cambria Math" pitchFamily="34" charset="0"/>
                            <a:ea typeface="Cambria Math" pitchFamily="34" charset="-122"/>
                            <a:cs typeface="Cambria Math" pitchFamily="34" charset="-120"/>
                          </a:rPr>
                          <m:t>𝑛</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，公比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，是递减数列；而数列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d>
                          <m:d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e>
                        </m:d>
                      </m:e>
                      <m:sup>
                        <m:r>
                          <a:rPr lang="en-US" altLang="zh-CN" sz="1800" b="0" i="0">
                            <a:solidFill>
                              <a:srgbClr val="003760"/>
                            </a:solidFill>
                            <a:latin typeface="Cambria Math" pitchFamily="34" charset="0"/>
                            <a:ea typeface="Cambria Math" pitchFamily="34" charset="-122"/>
                            <a:cs typeface="Cambria Math" pitchFamily="34" charset="-120"/>
                          </a:rPr>
                          <m:t>𝑛</m:t>
                        </m:r>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，公比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，是递增数列</a:t>
                </a:r>
                <a:r>
                  <a:rPr lang="en-US" altLang="zh-CN" sz="1800" b="0" i="0">
                    <a:solidFill>
                      <a:srgbClr val="003760"/>
                    </a:solidFill>
                    <a:latin typeface="Times New Roman" pitchFamily="34" charset="0"/>
                    <a:ea typeface="微软雅黑" pitchFamily="34" charset="-122"/>
                    <a:cs typeface="Times New Roman" pitchFamily="34" charset="-120"/>
                  </a:rPr>
                  <a:t>.故单纯由</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公比不能确定数列的单调性</a:t>
                </a:r>
                <a:r>
                  <a:rPr lang="en-US" altLang="zh-CN" b="0" i="0" dirty="0">
                    <a:solidFill>
                      <a:srgbClr val="003760"/>
                    </a:solidFill>
                    <a:latin typeface="Times New Roman" pitchFamily="34" charset="0"/>
                    <a:ea typeface="微软雅黑" pitchFamily="34" charset="-122"/>
                    <a:cs typeface="Times New Roman" pitchFamily="34" charset="-120"/>
                  </a:rPr>
                  <a:t>.故选D.</a:t>
                </a:r>
                <a:endParaRPr lang="en-US" altLang="zh-CN" dirty="0">
                  <a:solidFill>
                    <a:srgbClr val="003760"/>
                  </a:solidFill>
                </a:endParaRPr>
              </a:p>
            </p:txBody>
          </p:sp>
        </mc:Choice>
        <mc:Fallback xmlns="">
          <p:sp>
            <p:nvSpPr>
              <p:cNvPr id="6" name="QC_6_AS.10_1#b8c4c6c66?vaa=1&amp;vcp=1&amp;vop=1&amp;pid=f1e5cac84&amp;color=36,64,97&amp;vtp=1&amp;bbb=1&amp;hb=1"/>
              <p:cNvSpPr>
                <a:spLocks noRot="1" noChangeAspect="1" noMove="1" noResize="1" noEditPoints="1" noAdjustHandles="1" noChangeArrowheads="1" noChangeShapeType="1" noTextEdit="1"/>
              </p:cNvSpPr>
              <p:nvPr/>
            </p:nvSpPr>
            <p:spPr>
              <a:xfrm>
                <a:off x="539496" y="2052661"/>
                <a:ext cx="11109960" cy="1268540"/>
              </a:xfrm>
              <a:prstGeom prst="rect">
                <a:avLst/>
              </a:prstGeom>
              <a:blipFill>
                <a:blip r:embed="rId4"/>
                <a:stretch>
                  <a:fillRect l="-1317" r="-1207" b="-10577"/>
                </a:stretch>
              </a:blipFill>
              <a:ln/>
            </p:spPr>
            <p:txBody>
              <a:bodyPr/>
              <a:lstStyle/>
              <a:p>
                <a:r>
                  <a:rPr lang="zh-CN" altLang="en-US">
                    <a:noFill/>
                  </a:rPr>
                  <a:t> </a:t>
                </a:r>
              </a:p>
            </p:txBody>
          </p:sp>
        </mc:Fallback>
      </mc:AlternateContent>
      <p:sp>
        <p:nvSpPr>
          <p:cNvPr id="7" name="C_5_BD#db9519991?vcp=1&amp;pid=87e8f86ae&amp;color=101,101,255&amp;vtp=1&amp;bt=1&amp;bbb=1"/>
          <p:cNvSpPr/>
          <p:nvPr/>
        </p:nvSpPr>
        <p:spPr>
          <a:xfrm>
            <a:off x="539496" y="342896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等比中项</a:t>
            </a:r>
            <a:endParaRPr lang="en-US" altLang="zh-CN" sz="2200" dirty="0">
              <a:solidFill>
                <a:srgbClr val="6565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78&amp;si=78checked= 1 &amp; amp; version = 1.0.5checked=1&amp;version=1.0.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28_1#87616c0e6?vaa=1&amp;vcp=1&amp;vop=1&amp;pid=05eb672c5&amp;color=36,64,97&amp;vtp=1&amp;bt=1&amp;bbb=1"/>
              <p:cNvSpPr/>
              <p:nvPr/>
            </p:nvSpPr>
            <p:spPr>
              <a:xfrm>
                <a:off x="539496" y="1016463"/>
                <a:ext cx="11109960" cy="341630"/>
              </a:xfrm>
              <a:prstGeom prst="rect">
                <a:avLst/>
              </a:prstGeom>
              <a:noFill/>
              <a:ln/>
            </p:spPr>
            <p:txBody>
              <a:bodyPr wrap="none" lIns="0" tIns="0" rIns="0" bIns="0" rtlCol="0" anchor="t"/>
              <a:lstStyle/>
              <a:p>
                <a:pPr algn="l" latinLnBrk="1">
                  <a:lnSpc>
                    <a:spcPts val="3000"/>
                  </a:lnSpc>
                </a:pPr>
                <a:r>
                  <a:rPr lang="en-US" altLang="zh-CN" sz="1800" b="1" i="0" dirty="0">
                    <a:solidFill>
                      <a:srgbClr val="244061"/>
                    </a:solidFill>
                    <a:latin typeface="Times New Roman" pitchFamily="34" charset="0"/>
                    <a:ea typeface="微软雅黑" pitchFamily="34" charset="-122"/>
                    <a:cs typeface="Times New Roman" pitchFamily="34" charset="-120"/>
                  </a:rPr>
                  <a:t>11.（多选）</a:t>
                </a:r>
                <a:r>
                  <a:rPr lang="en-US" altLang="zh-CN" sz="1800" b="0" i="0" dirty="0">
                    <a:solidFill>
                      <a:srgbClr val="244061"/>
                    </a:solidFill>
                    <a:latin typeface="仿宋" pitchFamily="34" charset="0"/>
                    <a:ea typeface="仿宋" pitchFamily="34" charset="-122"/>
                    <a:cs typeface="仿宋" pitchFamily="34" charset="-120"/>
                  </a:rPr>
                  <a:t>[四川绵阳南山中学2025高二月考]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项和为</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则下列说法正确的是(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228_1#87616c0e6?vaa=1&amp;vcp=1&amp;vop=1&amp;pid=05eb672c5&amp;color=36,64,97&amp;vtp=1&amp;bt=1&amp;bbb=1"/>
              <p:cNvSpPr>
                <a:spLocks noRot="1" noChangeAspect="1" noMove="1" noResize="1" noEditPoints="1" noAdjustHandles="1" noChangeArrowheads="1" noChangeShapeType="1" noTextEdit="1"/>
              </p:cNvSpPr>
              <p:nvPr/>
            </p:nvSpPr>
            <p:spPr>
              <a:xfrm>
                <a:off x="539496" y="1016463"/>
                <a:ext cx="11109960" cy="341630"/>
              </a:xfrm>
              <a:prstGeom prst="rect">
                <a:avLst/>
              </a:prstGeom>
              <a:blipFill>
                <a:blip r:embed="rId3"/>
                <a:stretch>
                  <a:fillRect l="-1317" t="-8929" b="-41071"/>
                </a:stretch>
              </a:blipFill>
              <a:ln/>
            </p:spPr>
            <p:txBody>
              <a:bodyPr/>
              <a:lstStyle/>
              <a:p>
                <a:r>
                  <a:rPr lang="zh-CN" altLang="en-US">
                    <a:noFill/>
                  </a:rPr>
                  <a:t> </a:t>
                </a:r>
              </a:p>
            </p:txBody>
          </p:sp>
        </mc:Fallback>
      </mc:AlternateContent>
      <p:sp>
        <p:nvSpPr>
          <p:cNvPr id="3" name="QC_6_AN.230_1#87616c0e6.bracket?vaa=1&amp;vcp=1&amp;vop=1&amp;pid=05eb672c5&amp;color=36,64,97&amp;vpa=35&amp;vtp=1&amp;bbb=1"/>
          <p:cNvSpPr/>
          <p:nvPr/>
        </p:nvSpPr>
        <p:spPr>
          <a:xfrm>
            <a:off x="10592689" y="1083773"/>
            <a:ext cx="53816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228_2#87616c0e6.choices?vaa=1&amp;vcp=1&amp;vop=1&amp;pid=05eb672c5&amp;color=36,64,97&amp;vtp=1&amp;bbb=1"/>
              <p:cNvSpPr/>
              <p:nvPr/>
            </p:nvSpPr>
            <p:spPr>
              <a:xfrm>
                <a:off x="539496" y="1364697"/>
                <a:ext cx="11109960" cy="1502029"/>
              </a:xfrm>
              <a:prstGeom prst="rect">
                <a:avLst/>
              </a:prstGeom>
              <a:noFill/>
              <a:ln/>
            </p:spPr>
            <p:txBody>
              <a:bodyPr wrap="none" lIns="0" tIns="0" rIns="0" bIns="0" rtlCol="0" anchor="t"/>
              <a:lstStyle/>
              <a:p>
                <a:pPr algn="l" latinLnBrk="1">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A.常数列既是等差数列也是等比数列</a:t>
                </a:r>
                <a:endParaRPr lang="en-US" altLang="zh-CN" sz="1800" dirty="0">
                  <a:solidFill>
                    <a:srgbClr val="244061"/>
                  </a:solidFill>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为等差数列，则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为等比数列</a:t>
                </a:r>
                <a:endParaRPr lang="en-US" altLang="zh-CN" sz="1800" dirty="0">
                  <a:solidFill>
                    <a:srgbClr val="244061"/>
                  </a:solidFill>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p>
                    </m:sSup>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为等比数列</a:t>
                </a:r>
                <a:endParaRPr lang="en-US" altLang="zh-CN" sz="1800" dirty="0">
                  <a:solidFill>
                    <a:srgbClr val="244061"/>
                  </a:solidFill>
                </a:endParaRPr>
              </a:p>
              <a:p>
                <a:pPr latinLnBrk="1">
                  <a:lnSpc>
                    <a:spcPts val="28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=10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=5</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=17−2</m:t>
                    </m:r>
                    <m:r>
                      <a:rPr lang="en-US" altLang="zh-CN" sz="1800" b="0" i="0" smtClean="0">
                        <a:solidFill>
                          <a:srgbClr val="244061"/>
                        </a:solidFill>
                        <a:latin typeface="Cambria Math" pitchFamily="34" charset="0"/>
                        <a:ea typeface="Cambria Math" pitchFamily="34" charset="-122"/>
                        <a:cs typeface="Cambria Math" pitchFamily="34" charset="-120"/>
                      </a:rPr>
                      <m:t>𝑛</m:t>
                    </m:r>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N</m:t>
                            </m:r>
                          </m:e>
                          <m:sub>
                            <m:r>
                              <a:rPr lang="en-US" altLang="zh-CN" sz="1800" b="0" i="0">
                                <a:solidFill>
                                  <a:srgbClr val="244061"/>
                                </a:solidFill>
                                <a:latin typeface="Cambria Math" pitchFamily="34" charset="0"/>
                                <a:ea typeface="Cambria Math" pitchFamily="34" charset="-122"/>
                                <a:cs typeface="Cambria Math" pitchFamily="34" charset="-120"/>
                              </a:rPr>
                              <m:t>+</m:t>
                            </m:r>
                          </m:sub>
                        </m:sSub>
                      </m:e>
                    </m:d>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a</m:t>
                        </m:r>
                      </m:e>
                      <m:sub>
                        <m:r>
                          <a:rPr lang="en-US" altLang="zh-CN" sz="1800" b="0" i="0">
                            <a:solidFill>
                              <a:srgbClr val="244061"/>
                            </a:solidFill>
                            <a:latin typeface="Cambria Math" pitchFamily="34" charset="0"/>
                            <a:ea typeface="Cambria Math" pitchFamily="34" charset="-122"/>
                            <a:cs typeface="Cambria Math" pitchFamily="34" charset="-120"/>
                          </a:rPr>
                          <m:t>2</m:t>
                        </m:r>
                        <m:r>
                          <m:rPr>
                            <m:sty m:val="p"/>
                          </m:rPr>
                          <a:rPr lang="en-US" altLang="zh-CN" sz="1800" b="0" i="0">
                            <a:solidFill>
                              <a:srgbClr val="244061"/>
                            </a:solidFill>
                            <a:latin typeface="Cambria Math" pitchFamily="34" charset="0"/>
                            <a:ea typeface="Cambria Math" pitchFamily="34" charset="-122"/>
                            <a:cs typeface="Cambria Math" pitchFamily="34" charset="-120"/>
                          </a:rPr>
                          <m:t>k</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=12−2</m:t>
                    </m:r>
                    <m:r>
                      <m:rPr>
                        <m:sty m:val="p"/>
                      </m:rPr>
                      <a:rPr lang="en-US" altLang="zh-CN" sz="1800" b="0" i="0" smtClean="0">
                        <a:solidFill>
                          <a:srgbClr val="244061"/>
                        </a:solidFill>
                        <a:latin typeface="Cambria Math" pitchFamily="34" charset="0"/>
                        <a:ea typeface="Cambria Math" pitchFamily="34" charset="-122"/>
                        <a:cs typeface="Cambria Math" pitchFamily="34" charset="-120"/>
                      </a:rPr>
                      <m:t>k</m:t>
                    </m:r>
                    <m:d>
                      <m:d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r>
                          <m:rPr>
                            <m:sty m:val="p"/>
                          </m:rPr>
                          <a:rPr lang="en-US" altLang="zh-CN" sz="1800" b="0" i="0">
                            <a:solidFill>
                              <a:srgbClr val="244061"/>
                            </a:solidFill>
                            <a:latin typeface="Cambria Math" pitchFamily="34" charset="0"/>
                            <a:ea typeface="Cambria Math" pitchFamily="34" charset="-122"/>
                            <a:cs typeface="Cambria Math" pitchFamily="34" charset="-120"/>
                          </a:rPr>
                          <m:t>k</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N</m:t>
                            </m:r>
                          </m:e>
                          <m:sub>
                            <m:r>
                              <a:rPr lang="en-US" altLang="zh-CN" sz="1800" b="0" i="0">
                                <a:solidFill>
                                  <a:srgbClr val="244061"/>
                                </a:solidFill>
                                <a:latin typeface="Cambria Math" pitchFamily="34" charset="0"/>
                                <a:ea typeface="Cambria Math" pitchFamily="34" charset="-122"/>
                                <a:cs typeface="Cambria Math" pitchFamily="34" charset="-120"/>
                              </a:rPr>
                              <m:t>+</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228_2#87616c0e6.choices?vaa=1&amp;vcp=1&amp;vop=1&amp;pid=05eb672c5&amp;color=36,64,97&amp;vtp=1&amp;bbb=1"/>
              <p:cNvSpPr>
                <a:spLocks noRot="1" noChangeAspect="1" noMove="1" noResize="1" noEditPoints="1" noAdjustHandles="1" noChangeArrowheads="1" noChangeShapeType="1" noTextEdit="1"/>
              </p:cNvSpPr>
              <p:nvPr/>
            </p:nvSpPr>
            <p:spPr>
              <a:xfrm>
                <a:off x="539496" y="1364697"/>
                <a:ext cx="11109960" cy="1502029"/>
              </a:xfrm>
              <a:prstGeom prst="rect">
                <a:avLst/>
              </a:prstGeom>
              <a:blipFill>
                <a:blip r:embed="rId4"/>
                <a:stretch>
                  <a:fillRect l="-1317" t="-407" b="-975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29_1#87616c0e6?vaa=1&amp;vcp=1&amp;vop=1&amp;pid=05eb672c5&amp;color=36,64,97&amp;vtp=1&amp;bbb=1"/>
              <p:cNvSpPr/>
              <p:nvPr/>
            </p:nvSpPr>
            <p:spPr>
              <a:xfrm>
                <a:off x="539496" y="2863297"/>
                <a:ext cx="11109960" cy="311639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对于A，当数列是由0组成的常数列时，显然不是等比数列，故A错误；</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B，设等差数列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，则有</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sup>
                        </m:sSup>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sup>
                        </m:sSup>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𝑑</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为非零常数可知，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sup>
                    </m:sSup>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为等比数列，故B正确；</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p>
                    </m:sSup>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，可得当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0</m:t>
                        </m:r>
                      </m:sup>
                    </m:sSup>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不是等比数列，故C错误；</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=17−2</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=19−2</m:t>
                    </m:r>
                    <m:r>
                      <a:rPr lang="en-US" altLang="zh-CN" sz="1800" b="0" i="0" smtClean="0">
                        <a:solidFill>
                          <a:srgbClr val="003760"/>
                        </a:solidFill>
                        <a:latin typeface="Cambria Math" pitchFamily="34" charset="0"/>
                        <a:ea typeface="Cambria Math" pitchFamily="34" charset="-122"/>
                        <a:cs typeface="Cambria Math" pitchFamily="34" charset="-120"/>
                      </a:rPr>
                      <m:t>𝑛</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两</a:t>
                </a:r>
                <a:r>
                  <a:rPr lang="en-US" altLang="zh-CN" sz="1800" b="0" i="0">
                    <a:solidFill>
                      <a:srgbClr val="003760"/>
                    </a:solidFill>
                    <a:latin typeface="Times New Roman" pitchFamily="34" charset="0"/>
                    <a:ea typeface="微软雅黑" pitchFamily="34" charset="-122"/>
                    <a:cs typeface="Times New Roman" pitchFamily="34" charset="-120"/>
                  </a:rPr>
                  <a:t>式相减</a:t>
                </a:r>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，即数列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的奇数项构成首项为10，公差为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的等差数列，</a:t>
                </a:r>
                <a:endParaRPr lang="en-US" altLang="zh-CN" sz="1800" dirty="0">
                  <a:solidFill>
                    <a:srgbClr val="003760"/>
                  </a:solidFill>
                </a:endParaRPr>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=10+</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e>
                    </m:d>
                    <m:r>
                      <a:rPr lang="en-US" altLang="zh-CN" sz="1800" b="0" i="0" smtClean="0">
                        <a:solidFill>
                          <a:srgbClr val="003760"/>
                        </a:solidFill>
                        <a:latin typeface="Cambria Math" pitchFamily="34" charset="0"/>
                        <a:ea typeface="Cambria Math" pitchFamily="34" charset="-122"/>
                        <a:cs typeface="Cambria Math" pitchFamily="34" charset="-120"/>
                      </a:rPr>
                      <m:t>×</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−2</m:t>
                        </m:r>
                      </m:e>
                    </m:d>
                    <m:r>
                      <a:rPr lang="en-US" altLang="zh-CN" sz="1800" b="0" i="0" smtClean="0">
                        <a:solidFill>
                          <a:srgbClr val="003760"/>
                        </a:solidFill>
                        <a:latin typeface="Cambria Math" pitchFamily="34" charset="0"/>
                        <a:ea typeface="Cambria Math" pitchFamily="34" charset="-122"/>
                        <a:cs typeface="Cambria Math" pitchFamily="34" charset="-120"/>
                      </a:rPr>
                      <m:t>=12−2</m:t>
                    </m:r>
                    <m:r>
                      <a:rPr lang="en-US" altLang="zh-CN" sz="1800" b="0" i="0" smtClean="0">
                        <a:solidFill>
                          <a:srgbClr val="003760"/>
                        </a:solidFill>
                        <a:latin typeface="Cambria Math" pitchFamily="34" charset="0"/>
                        <a:ea typeface="Cambria Math" pitchFamily="34" charset="-122"/>
                        <a:cs typeface="Cambria Math" pitchFamily="34" charset="-120"/>
                      </a:rPr>
                      <m:t>𝑘</m:t>
                    </m:r>
                    <m:d>
                      <m:d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e>
                    </m:d>
                  </m:oMath>
                </a14:m>
                <a:r>
                  <a:rPr lang="en-US" altLang="zh-CN" sz="1800" b="0" i="0" dirty="0">
                    <a:solidFill>
                      <a:srgbClr val="003760"/>
                    </a:solidFill>
                    <a:latin typeface="Times New Roman" pitchFamily="34" charset="0"/>
                    <a:ea typeface="微软雅黑" pitchFamily="34" charset="-122"/>
                    <a:cs typeface="Times New Roman" pitchFamily="34" charset="-120"/>
                  </a:rPr>
                  <a:t>，故D正确.故选</a:t>
                </a:r>
                <a14:m>
                  <m:oMath xmlns:m="http://schemas.openxmlformats.org/officeDocument/2006/math">
                    <m:r>
                      <m:rPr>
                        <m:sty m:val="p"/>
                      </m:rPr>
                      <a:rPr lang="en-US" altLang="zh-CN" sz="1800" b="0" i="0" smtClean="0">
                        <a:solidFill>
                          <a:srgbClr val="003760"/>
                        </a:solidFill>
                        <a:latin typeface="Cambria Math" pitchFamily="34" charset="0"/>
                        <a:ea typeface="Cambria Math" pitchFamily="34" charset="-122"/>
                        <a:cs typeface="Cambria Math" pitchFamily="34" charset="-120"/>
                      </a:rPr>
                      <m:t>BD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6_AS.229_1#87616c0e6?vaa=1&amp;vcp=1&amp;vop=1&amp;pid=05eb672c5&amp;color=36,64,97&amp;vtp=1&amp;bbb=1"/>
              <p:cNvSpPr>
                <a:spLocks noRot="1" noChangeAspect="1" noMove="1" noResize="1" noEditPoints="1" noAdjustHandles="1" noChangeArrowheads="1" noChangeShapeType="1" noTextEdit="1"/>
              </p:cNvSpPr>
              <p:nvPr/>
            </p:nvSpPr>
            <p:spPr>
              <a:xfrm>
                <a:off x="539496" y="2863297"/>
                <a:ext cx="11109960" cy="3116390"/>
              </a:xfrm>
              <a:prstGeom prst="rect">
                <a:avLst/>
              </a:prstGeom>
              <a:blipFill>
                <a:blip r:embed="rId5"/>
                <a:stretch>
                  <a:fillRect l="-1317" t="-196" b="-450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checked= 1 &amp; amp; version = 1.0.5checked=1&amp;version=1.0.5checked= 1 &amp; amp; version = 1.0.5checked=1&amp;version=1.0.5">
    <p:spTree>
      <p:nvGrpSpPr>
        <p:cNvPr id="1" name=""/>
        <p:cNvGrpSpPr/>
        <p:nvPr/>
      </p:nvGrpSpPr>
      <p:grpSpPr>
        <a:xfrm>
          <a:off x="0" y="0"/>
          <a:ext cx="0" cy="0"/>
          <a:chOff x="0" y="0"/>
          <a:chExt cx="0" cy="0"/>
        </a:xfrm>
      </p:grpSpPr>
      <p:pic>
        <p:nvPicPr>
          <p:cNvPr id="3" name="C_4#4af6deeaf?vcp=1&amp;pid=9722669fd&amp;color=36,64,97&amp;tib=255,255,255&amp;vtp=1" descr="preencoded.png"/>
          <p:cNvPicPr>
            <a:picLocks noChangeAspect="1"/>
          </p:cNvPicPr>
          <p:nvPr/>
        </p:nvPicPr>
        <p:blipFill>
          <a:blip r:embed="rId3"/>
          <a:stretch>
            <a:fillRect/>
          </a:stretch>
        </p:blipFill>
        <p:spPr>
          <a:xfrm>
            <a:off x="557784" y="983321"/>
            <a:ext cx="493776" cy="521208"/>
          </a:xfrm>
          <a:prstGeom prst="rect">
            <a:avLst/>
          </a:prstGeom>
        </p:spPr>
      </p:pic>
      <p:sp>
        <p:nvSpPr>
          <p:cNvPr id="4" name="C_4_BD#4af6deeaf?vcp=1&amp;pid=9722669fd&amp;color=61,88,159&amp;vtp=1&amp;bbb=1"/>
          <p:cNvSpPr/>
          <p:nvPr/>
        </p:nvSpPr>
        <p:spPr>
          <a:xfrm>
            <a:off x="1188720" y="983321"/>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solidFill>
                <a:srgbClr val="3D589F"/>
              </a:solidFill>
            </a:endParaRPr>
          </a:p>
        </p:txBody>
      </p:sp>
      <p:sp>
        <p:nvSpPr>
          <p:cNvPr id="5" name="C_5_BD#f8fb43ded?vcp=1&amp;pid=4af6deeaf&amp;color=101,101,255&amp;vtp=1&amp;bbb=1"/>
          <p:cNvSpPr/>
          <p:nvPr/>
        </p:nvSpPr>
        <p:spPr>
          <a:xfrm>
            <a:off x="539496" y="1643721"/>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等比数列的常用性质</a:t>
            </a:r>
            <a:endParaRPr lang="en-US" altLang="zh-CN" sz="2200" dirty="0">
              <a:solidFill>
                <a:srgbClr val="6565FF"/>
              </a:solidFill>
            </a:endParaRPr>
          </a:p>
        </p:txBody>
      </p:sp>
      <mc:AlternateContent xmlns:mc="http://schemas.openxmlformats.org/markup-compatibility/2006">
        <mc:Choice xmlns:a14="http://schemas.microsoft.com/office/drawing/2010/main" Requires="a14">
          <p:sp>
            <p:nvSpPr>
              <p:cNvPr id="6" name="QB_7_BD.13_1#dc8566462?vaa=1&amp;vcp=1&amp;vop=1&amp;pid=d278f5eb7&amp;color=36,64,97&amp;vtp=1&amp;bbb=1"/>
              <p:cNvSpPr/>
              <p:nvPr/>
            </p:nvSpPr>
            <p:spPr>
              <a:xfrm>
                <a:off x="539496" y="2095206"/>
                <a:ext cx="11109960" cy="44450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例1（1）</a:t>
                </a:r>
                <a:r>
                  <a:rPr lang="en-US" altLang="zh-CN" sz="1800" b="0" i="0" dirty="0">
                    <a:solidFill>
                      <a:srgbClr val="244061"/>
                    </a:solidFill>
                    <a:latin typeface="Times New Roman" pitchFamily="34" charset="0"/>
                    <a:ea typeface="微软雅黑" pitchFamily="34" charset="-122"/>
                    <a:cs typeface="Times New Roman" pitchFamily="34" charset="-120"/>
                  </a:rPr>
                  <a:t>在递减的等比数列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11</m:t>
                        </m:r>
                      </m:sub>
                    </m:sSub>
                    <m:r>
                      <a:rPr lang="en-US" altLang="zh-CN" sz="1800" b="0" i="0" smtClean="0">
                        <a:solidFill>
                          <a:srgbClr val="244061"/>
                        </a:solidFill>
                        <a:latin typeface="Cambria Math" pitchFamily="34" charset="0"/>
                        <a:ea typeface="Cambria Math" pitchFamily="34" charset="-122"/>
                        <a:cs typeface="Cambria Math" pitchFamily="34" charset="-120"/>
                      </a:rPr>
                      <m:t>=6</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14</m:t>
                        </m:r>
                      </m:sub>
                    </m:sSub>
                    <m:r>
                      <a:rPr lang="en-US" altLang="zh-CN" sz="1800" b="0" i="0" smtClean="0">
                        <a:solidFill>
                          <a:srgbClr val="244061"/>
                        </a:solidFill>
                        <a:latin typeface="Cambria Math" pitchFamily="34" charset="0"/>
                        <a:ea typeface="Cambria Math" pitchFamily="34" charset="-122"/>
                        <a:cs typeface="Cambria Math" pitchFamily="34" charset="-120"/>
                      </a:rPr>
                      <m:t>=5</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16</m:t>
                            </m:r>
                          </m:sub>
                        </m:sSub>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p:sp>
            <p:nvSpPr>
              <p:cNvPr id="6" name="QB_7_BD.13_1#dc8566462?vaa=1&amp;vcp=1&amp;vop=1&amp;pid=d278f5eb7&amp;color=36,64,97&amp;vtp=1&amp;bbb=1"/>
              <p:cNvSpPr>
                <a:spLocks noRot="1" noChangeAspect="1" noMove="1" noResize="1" noEditPoints="1" noAdjustHandles="1" noChangeArrowheads="1" noChangeShapeType="1" noTextEdit="1"/>
              </p:cNvSpPr>
              <p:nvPr/>
            </p:nvSpPr>
            <p:spPr>
              <a:xfrm>
                <a:off x="539496" y="2095206"/>
                <a:ext cx="11109960" cy="444500"/>
              </a:xfrm>
              <a:prstGeom prst="rect">
                <a:avLst/>
              </a:prstGeom>
              <a:blipFill>
                <a:blip r:embed="rId4"/>
                <a:stretch>
                  <a:fillRect l="-1317" t="-5479" b="-958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7_AN.15_1#dc8566462.blank?vaa=1&amp;vcp=1&amp;vop=1&amp;pid=d278f5eb7&amp;color=36,64,97&amp;vpa=4&amp;vtp=1&amp;bbb=1&amp;rh=30.54504"/>
              <p:cNvSpPr/>
              <p:nvPr/>
            </p:nvSpPr>
            <p:spPr>
              <a:xfrm>
                <a:off x="7617078" y="2008655"/>
                <a:ext cx="214313" cy="387922"/>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7" name="QB_7_AN.15_1#dc8566462.blank?vaa=1&amp;vcp=1&amp;vop=1&amp;pid=d278f5eb7&amp;color=36,64,97&amp;vpa=4&amp;vtp=1&amp;bbb=1&amp;rh=30.54504"/>
              <p:cNvSpPr>
                <a:spLocks noRot="1" noChangeAspect="1" noMove="1" noResize="1" noEditPoints="1" noAdjustHandles="1" noChangeArrowheads="1" noChangeShapeType="1" noTextEdit="1"/>
              </p:cNvSpPr>
              <p:nvPr/>
            </p:nvSpPr>
            <p:spPr>
              <a:xfrm>
                <a:off x="7617078" y="2008655"/>
                <a:ext cx="214313" cy="387922"/>
              </a:xfrm>
              <a:prstGeom prst="rect">
                <a:avLst/>
              </a:prstGeom>
              <a:blipFill>
                <a:blip r:embed="rId5"/>
                <a:stretch>
                  <a:fillRect l="-2857" b="-1746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7_AS.14_1#dc8566462?vaa=1&amp;vcp=1&amp;vop=1&amp;pid=d278f5eb7&amp;color=36,64,97&amp;vtp=1&amp;bbb=1"/>
              <p:cNvSpPr/>
              <p:nvPr/>
            </p:nvSpPr>
            <p:spPr>
              <a:xfrm>
                <a:off x="539496" y="2539706"/>
                <a:ext cx="11109960" cy="16764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由等比数列的性质，得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14</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11</m:t>
                        </m:r>
                      </m:sub>
                    </m:sSub>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14</m:t>
                        </m:r>
                      </m:sub>
                    </m:sSub>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=3,</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14</m:t>
                                </m:r>
                              </m:sub>
                            </m:sSub>
                            <m:r>
                              <a:rPr lang="en-US" altLang="zh-CN" sz="1800" b="0" i="0">
                                <a:solidFill>
                                  <a:srgbClr val="003760"/>
                                </a:solidFill>
                                <a:latin typeface="Cambria Math" pitchFamily="34" charset="0"/>
                                <a:ea typeface="Cambria Math" pitchFamily="34" charset="-122"/>
                                <a:cs typeface="Cambria Math" pitchFamily="34" charset="-120"/>
                              </a:rPr>
                              <m:t>=2</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m:rPr>
                                <m:nor/>
                              </m:rPr>
                              <a:rPr lang="en-US" altLang="zh-CN" sz="1800" b="0" i="0">
                                <a:solidFill>
                                  <a:srgbClr val="003760"/>
                                </a:solidFill>
                                <a:latin typeface="Cambria Math" pitchFamily="34" charset="0"/>
                                <a:ea typeface="Cambria Math" pitchFamily="34" charset="-122"/>
                                <a:cs typeface="Cambria Math" pitchFamily="34" charset="-120"/>
                              </a:rPr>
                              <m:t>        </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14</m:t>
                                </m:r>
                              </m:sub>
                            </m:sSub>
                            <m:r>
                              <a:rPr lang="en-US" altLang="zh-CN" sz="1800" b="0" i="0">
                                <a:solidFill>
                                  <a:srgbClr val="003760"/>
                                </a:solidFill>
                                <a:latin typeface="Cambria Math" pitchFamily="34" charset="0"/>
                                <a:ea typeface="Cambria Math" pitchFamily="34" charset="-122"/>
                                <a:cs typeface="Cambria Math" pitchFamily="34" charset="-120"/>
                              </a:rPr>
                              <m:t>=3</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（舍去），</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𝑞</m:t>
                            </m:r>
                          </m:e>
                          <m:sup>
                            <m:r>
                              <a:rPr lang="en-US" altLang="zh-CN" sz="1800" b="0" i="0">
                                <a:solidFill>
                                  <a:srgbClr val="003760"/>
                                </a:solidFill>
                                <a:latin typeface="Cambria Math" pitchFamily="34" charset="0"/>
                                <a:ea typeface="Cambria Math" pitchFamily="34" charset="-122"/>
                                <a:cs typeface="Cambria Math" pitchFamily="34" charset="-120"/>
                              </a:rPr>
                              <m:t>10</m:t>
                            </m:r>
                          </m:sup>
                        </m:s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14</m:t>
                            </m:r>
                          </m:sub>
                        </m:sSub>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p:sp>
            <p:nvSpPr>
              <p:cNvPr id="8" name="QB_7_AS.14_1#dc8566462?vaa=1&amp;vcp=1&amp;vop=1&amp;pid=d278f5eb7&amp;color=36,64,97&amp;vtp=1&amp;bbb=1"/>
              <p:cNvSpPr>
                <a:spLocks noRot="1" noChangeAspect="1" noMove="1" noResize="1" noEditPoints="1" noAdjustHandles="1" noChangeArrowheads="1" noChangeShapeType="1" noTextEdit="1"/>
              </p:cNvSpPr>
              <p:nvPr/>
            </p:nvSpPr>
            <p:spPr>
              <a:xfrm>
                <a:off x="539496" y="2539706"/>
                <a:ext cx="11109960" cy="1676400"/>
              </a:xfrm>
              <a:prstGeom prst="rect">
                <a:avLst/>
              </a:prstGeom>
              <a:blipFill>
                <a:blip r:embed="rId6"/>
                <a:stretch>
                  <a:fillRect l="-1317" b="-32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anim calcmode="lin" valueType="num">
                                      <p:cBhvr>
                                        <p:cTn id="30" dur="500" fill="hold"/>
                                        <p:tgtEl>
                                          <p:spTgt spid="7">
                                            <p:bg/>
                                          </p:spTgt>
                                        </p:tgtEl>
                                        <p:attrNameLst>
                                          <p:attrName>ppt_x</p:attrName>
                                        </p:attrNameLst>
                                      </p:cBhvr>
                                      <p:tavLst>
                                        <p:tav tm="0">
                                          <p:val>
                                            <p:strVal val="#ppt_x"/>
                                          </p:val>
                                        </p:tav>
                                        <p:tav tm="100000">
                                          <p:val>
                                            <p:strVal val="#ppt_x"/>
                                          </p:val>
                                        </p:tav>
                                      </p:tavLst>
                                    </p:anim>
                                    <p:anim calcmode="lin" valueType="num">
                                      <p:cBhvr>
                                        <p:cTn id="31" dur="500" fill="hold"/>
                                        <p:tgtEl>
                                          <p:spTgt spid="7">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anim calcmode="lin" valueType="num">
                                      <p:cBhvr>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49</TotalTime>
  <Words>20910</Words>
  <Application>Microsoft Office PowerPoint</Application>
  <PresentationFormat>宽屏</PresentationFormat>
  <Paragraphs>685</Paragraphs>
  <Slides>80</Slides>
  <Notes>78</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80</vt:i4>
      </vt:variant>
    </vt:vector>
  </HeadingPairs>
  <TitlesOfParts>
    <vt:vector size="91" baseType="lpstr">
      <vt:lpstr>Arial (正文)</vt:lpstr>
      <vt:lpstr>等线</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MicroSoft</cp:lastModifiedBy>
  <cp:revision>5</cp:revision>
  <dcterms:created xsi:type="dcterms:W3CDTF">2025-10-21T08:36:34Z</dcterms:created>
  <dcterms:modified xsi:type="dcterms:W3CDTF">2025-10-21T13:21:08Z</dcterms:modified>
  <cp:category/>
  <cp:contentStatus/>
</cp:coreProperties>
</file>